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7" r:id="rId4"/>
    <p:sldMasterId id="2147483748" r:id="rId5"/>
    <p:sldMasterId id="2147483749" r:id="rId6"/>
    <p:sldMasterId id="2147483750" r:id="rId7"/>
    <p:sldMasterId id="2147483751" r:id="rId8"/>
    <p:sldMasterId id="214748375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Lst>
  <p:sldSz cy="5143500" cx="9144000"/>
  <p:notesSz cx="6858000" cy="9144000"/>
  <p:embeddedFontLst>
    <p:embeddedFont>
      <p:font typeface="Helvetica Neue"/>
      <p:regular r:id="rId55"/>
      <p:bold r:id="rId56"/>
      <p:italic r:id="rId57"/>
      <p:boldItalic r:id="rId58"/>
    </p:embeddedFont>
    <p:embeddedFont>
      <p:font typeface="Helvetica Neue Light"/>
      <p:regular r:id="rId59"/>
      <p:bold r:id="rId60"/>
      <p:italic r:id="rId61"/>
      <p:boldItalic r:id="rId62"/>
    </p:embeddedFont>
    <p:embeddedFont>
      <p:font typeface="DM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0.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12.xml"/><Relationship Id="rId66" Type="http://schemas.openxmlformats.org/officeDocument/2006/relationships/font" Target="fonts/DMSans-boldItalic.fntdata"/><Relationship Id="rId21" Type="http://schemas.openxmlformats.org/officeDocument/2006/relationships/slide" Target="slides/slide11.xml"/><Relationship Id="rId65" Type="http://schemas.openxmlformats.org/officeDocument/2006/relationships/font" Target="fonts/DMSans-italic.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HelveticaNeueLight-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font" Target="fonts/HelveticaNeue-regular.fntdata"/><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HelveticaNeue-italic.fntdata"/><Relationship Id="rId12" Type="http://schemas.openxmlformats.org/officeDocument/2006/relationships/slide" Target="slides/slide2.xml"/><Relationship Id="rId56" Type="http://schemas.openxmlformats.org/officeDocument/2006/relationships/font" Target="fonts/HelveticaNeue-bold.fntdata"/><Relationship Id="rId15" Type="http://schemas.openxmlformats.org/officeDocument/2006/relationships/slide" Target="slides/slide5.xml"/><Relationship Id="rId59" Type="http://schemas.openxmlformats.org/officeDocument/2006/relationships/font" Target="fonts/HelveticaNeueLight-regular.fntdata"/><Relationship Id="rId14" Type="http://schemas.openxmlformats.org/officeDocument/2006/relationships/slide" Target="slides/slide4.xml"/><Relationship Id="rId58" Type="http://schemas.openxmlformats.org/officeDocument/2006/relationships/font" Target="fonts/HelveticaNeue-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7d65478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7d65478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3df6d763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3df6d763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3df6d763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3df6d763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3df6d763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3df6d763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3df6d763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3df6d76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3df6d763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3df6d763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3df6d763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3df6d763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7d654785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7d654785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3df6d763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3df6d763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7d654785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7d654785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3df6d763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3df6d763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7d654785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7d654785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7d654785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7d654785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e3df6d763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e3df6d763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3df6d7631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3df6d7631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e3df6d763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e3df6d763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7d654785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47d6547859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7d654785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47d6547859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7d654785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7d654785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3df6d763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3df6d763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e3df6d7631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e3df6d7631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3df6d763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3df6d763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7d654785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7d654785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e3df6d7631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e3df6d7631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7d654785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47d654785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20985842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20985842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Slide para o professor dar um feedback para o que os estudantes criaram, se seguiram pelo caminho correto ou não e finalizar a atividade.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209858421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f209858421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7d6547859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47d654785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20985842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f209858421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47d654785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47d654785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7d654785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7d654785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20985842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f209858421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f20985842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f20985842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301979a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301979a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47d654785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47d654785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7d6547859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47d6547859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47d6547859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47d6547859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53d9969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553d9969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7d6547859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7d6547859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7d654785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7d654785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7d654785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7d654785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7d654785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7d654785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7d6547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7d6547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3df6d76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3df6d76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4.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 name="Google Shape;52;p1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 name="Google Shape;73;p2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 name="Google Shape;106;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sp>
        <p:nvSpPr>
          <p:cNvPr id="112" name="Google Shape;112;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4" name="Google Shape;11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 name="Google Shape;118;p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4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4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6" name="Google Shape;12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sp>
        <p:nvSpPr>
          <p:cNvPr id="128" name="Google Shape;128;p4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9" name="Google Shape;12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4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4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4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8" name="Google Shape;13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4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2" name="Google Shape;14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1" name="Google Shape;151;p4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4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55" name="Shape 155"/>
        <p:cNvGrpSpPr/>
        <p:nvPr/>
      </p:nvGrpSpPr>
      <p:grpSpPr>
        <a:xfrm>
          <a:off x="0" y="0"/>
          <a:ext cx="0" cy="0"/>
          <a:chOff x="0" y="0"/>
          <a:chExt cx="0" cy="0"/>
        </a:xfrm>
      </p:grpSpPr>
      <p:pic>
        <p:nvPicPr>
          <p:cNvPr id="156" name="Google Shape;156;p5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
    <p:spTree>
      <p:nvGrpSpPr>
        <p:cNvPr id="163" name="Shape 163"/>
        <p:cNvGrpSpPr/>
        <p:nvPr/>
      </p:nvGrpSpPr>
      <p:grpSpPr>
        <a:xfrm>
          <a:off x="0" y="0"/>
          <a:ext cx="0" cy="0"/>
          <a:chOff x="0" y="0"/>
          <a:chExt cx="0" cy="0"/>
        </a:xfrm>
      </p:grpSpPr>
      <p:pic>
        <p:nvPicPr>
          <p:cNvPr id="164" name="Google Shape;164;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2" name="Shape 172"/>
        <p:cNvGrpSpPr/>
        <p:nvPr/>
      </p:nvGrpSpPr>
      <p:grpSpPr>
        <a:xfrm>
          <a:off x="0" y="0"/>
          <a:ext cx="0" cy="0"/>
          <a:chOff x="0" y="0"/>
          <a:chExt cx="0" cy="0"/>
        </a:xfrm>
      </p:grpSpPr>
      <p:pic>
        <p:nvPicPr>
          <p:cNvPr id="173" name="Google Shape;173;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6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81" name="Shape 181"/>
        <p:cNvGrpSpPr/>
        <p:nvPr/>
      </p:nvGrpSpPr>
      <p:grpSpPr>
        <a:xfrm>
          <a:off x="0" y="0"/>
          <a:ext cx="0" cy="0"/>
          <a:chOff x="0" y="0"/>
          <a:chExt cx="0" cy="0"/>
        </a:xfrm>
      </p:grpSpPr>
      <p:pic>
        <p:nvPicPr>
          <p:cNvPr id="182" name="Google Shape;182;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85" name="Google Shape;185;p62"/>
          <p:cNvSpPr/>
          <p:nvPr/>
        </p:nvSpPr>
        <p:spPr>
          <a:xfrm>
            <a:off x="1089900" y="995400"/>
            <a:ext cx="6964200" cy="3152700"/>
          </a:xfrm>
          <a:prstGeom prst="rect">
            <a:avLst/>
          </a:prstGeom>
          <a:solidFill>
            <a:srgbClr val="B5B5B5">
              <a:alpha val="1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86" name="Shape 186"/>
        <p:cNvGrpSpPr/>
        <p:nvPr/>
      </p:nvGrpSpPr>
      <p:grpSpPr>
        <a:xfrm>
          <a:off x="0" y="0"/>
          <a:ext cx="0" cy="0"/>
          <a:chOff x="0" y="0"/>
          <a:chExt cx="0" cy="0"/>
        </a:xfrm>
      </p:grpSpPr>
      <p:sp>
        <p:nvSpPr>
          <p:cNvPr id="187" name="Google Shape;187;p6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8" name="Google Shape;188;p6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9" name="Google Shape;189;p6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94" name="Shape 194"/>
        <p:cNvGrpSpPr/>
        <p:nvPr/>
      </p:nvGrpSpPr>
      <p:grpSpPr>
        <a:xfrm>
          <a:off x="0" y="0"/>
          <a:ext cx="0" cy="0"/>
          <a:chOff x="0" y="0"/>
          <a:chExt cx="0" cy="0"/>
        </a:xfrm>
      </p:grpSpPr>
      <p:pic>
        <p:nvPicPr>
          <p:cNvPr id="195" name="Google Shape;195;p6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1" name="Google Shape;20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02" name="Shape 202"/>
        <p:cNvGrpSpPr/>
        <p:nvPr/>
      </p:nvGrpSpPr>
      <p:grpSpPr>
        <a:xfrm>
          <a:off x="0" y="0"/>
          <a:ext cx="0" cy="0"/>
          <a:chOff x="0" y="0"/>
          <a:chExt cx="0" cy="0"/>
        </a:xfrm>
      </p:grpSpPr>
      <p:pic>
        <p:nvPicPr>
          <p:cNvPr id="203" name="Google Shape;20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08" name="Shape 208"/>
        <p:cNvGrpSpPr/>
        <p:nvPr/>
      </p:nvGrpSpPr>
      <p:grpSpPr>
        <a:xfrm>
          <a:off x="0" y="0"/>
          <a:ext cx="0" cy="0"/>
          <a:chOff x="0" y="0"/>
          <a:chExt cx="0" cy="0"/>
        </a:xfrm>
      </p:grpSpPr>
      <p:sp>
        <p:nvSpPr>
          <p:cNvPr id="209" name="Google Shape;209;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7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1" name="Google Shape;211;p7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7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16" name="Google Shape;216;p7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7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4" name="Shape 224"/>
        <p:cNvGrpSpPr/>
        <p:nvPr/>
      </p:nvGrpSpPr>
      <p:grpSpPr>
        <a:xfrm>
          <a:off x="0" y="0"/>
          <a:ext cx="0" cy="0"/>
          <a:chOff x="0" y="0"/>
          <a:chExt cx="0" cy="0"/>
        </a:xfrm>
      </p:grpSpPr>
      <p:pic>
        <p:nvPicPr>
          <p:cNvPr id="225" name="Google Shape;225;p7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8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8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241" name="Shape 241"/>
        <p:cNvGrpSpPr/>
        <p:nvPr/>
      </p:nvGrpSpPr>
      <p:grpSpPr>
        <a:xfrm>
          <a:off x="0" y="0"/>
          <a:ext cx="0" cy="0"/>
          <a:chOff x="0" y="0"/>
          <a:chExt cx="0" cy="0"/>
        </a:xfrm>
      </p:grpSpPr>
      <p:pic>
        <p:nvPicPr>
          <p:cNvPr id="242" name="Google Shape;242;p8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1">
  <p:cSld name="SECTION_HEADER_1_1_1_1_1_1_1_1_1_3">
    <p:spTree>
      <p:nvGrpSpPr>
        <p:cNvPr id="243" name="Shape 243"/>
        <p:cNvGrpSpPr/>
        <p:nvPr/>
      </p:nvGrpSpPr>
      <p:grpSpPr>
        <a:xfrm>
          <a:off x="0" y="0"/>
          <a:ext cx="0" cy="0"/>
          <a:chOff x="0" y="0"/>
          <a:chExt cx="0" cy="0"/>
        </a:xfrm>
      </p:grpSpPr>
      <p:pic>
        <p:nvPicPr>
          <p:cNvPr id="244" name="Google Shape;244;p8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p8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1" name="Google Shape;251;p8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2" name="Google Shape;252;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3" name="Shape 253"/>
        <p:cNvGrpSpPr/>
        <p:nvPr/>
      </p:nvGrpSpPr>
      <p:grpSpPr>
        <a:xfrm>
          <a:off x="0" y="0"/>
          <a:ext cx="0" cy="0"/>
          <a:chOff x="0" y="0"/>
          <a:chExt cx="0" cy="0"/>
        </a:xfrm>
      </p:grpSpPr>
      <p:sp>
        <p:nvSpPr>
          <p:cNvPr id="254" name="Google Shape;254;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5" name="Google Shape;255;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56" name="Google Shape;256;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7" name="Shape 257"/>
        <p:cNvGrpSpPr/>
        <p:nvPr/>
      </p:nvGrpSpPr>
      <p:grpSpPr>
        <a:xfrm>
          <a:off x="0" y="0"/>
          <a:ext cx="0" cy="0"/>
          <a:chOff x="0" y="0"/>
          <a:chExt cx="0" cy="0"/>
        </a:xfrm>
      </p:grpSpPr>
      <p:sp>
        <p:nvSpPr>
          <p:cNvPr id="258" name="Google Shape;258;p9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59" name="Google Shape;259;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0" name="Shape 260"/>
        <p:cNvGrpSpPr/>
        <p:nvPr/>
      </p:nvGrpSpPr>
      <p:grpSpPr>
        <a:xfrm>
          <a:off x="0" y="0"/>
          <a:ext cx="0" cy="0"/>
          <a:chOff x="0" y="0"/>
          <a:chExt cx="0" cy="0"/>
        </a:xfrm>
      </p:grpSpPr>
      <p:sp>
        <p:nvSpPr>
          <p:cNvPr id="261" name="Google Shape;261;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2" name="Google Shape;262;p9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3" name="Google Shape;263;p9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4" name="Google Shape;26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5" name="Shape 265"/>
        <p:cNvGrpSpPr/>
        <p:nvPr/>
      </p:nvGrpSpPr>
      <p:grpSpPr>
        <a:xfrm>
          <a:off x="0" y="0"/>
          <a:ext cx="0" cy="0"/>
          <a:chOff x="0" y="0"/>
          <a:chExt cx="0" cy="0"/>
        </a:xfrm>
      </p:grpSpPr>
      <p:sp>
        <p:nvSpPr>
          <p:cNvPr id="266" name="Google Shape;266;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7" name="Google Shape;267;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8" name="Shape 268"/>
        <p:cNvGrpSpPr/>
        <p:nvPr/>
      </p:nvGrpSpPr>
      <p:grpSpPr>
        <a:xfrm>
          <a:off x="0" y="0"/>
          <a:ext cx="0" cy="0"/>
          <a:chOff x="0" y="0"/>
          <a:chExt cx="0" cy="0"/>
        </a:xfrm>
      </p:grpSpPr>
      <p:sp>
        <p:nvSpPr>
          <p:cNvPr id="269" name="Google Shape;269;p9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70" name="Google Shape;270;p9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71" name="Google Shape;271;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2" name="Shape 272"/>
        <p:cNvGrpSpPr/>
        <p:nvPr/>
      </p:nvGrpSpPr>
      <p:grpSpPr>
        <a:xfrm>
          <a:off x="0" y="0"/>
          <a:ext cx="0" cy="0"/>
          <a:chOff x="0" y="0"/>
          <a:chExt cx="0" cy="0"/>
        </a:xfrm>
      </p:grpSpPr>
      <p:sp>
        <p:nvSpPr>
          <p:cNvPr id="273" name="Google Shape;273;p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74" name="Google Shape;274;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5" name="Shape 275"/>
        <p:cNvGrpSpPr/>
        <p:nvPr/>
      </p:nvGrpSpPr>
      <p:grpSpPr>
        <a:xfrm>
          <a:off x="0" y="0"/>
          <a:ext cx="0" cy="0"/>
          <a:chOff x="0" y="0"/>
          <a:chExt cx="0" cy="0"/>
        </a:xfrm>
      </p:grpSpPr>
      <p:sp>
        <p:nvSpPr>
          <p:cNvPr id="276" name="Google Shape;276;p9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9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78" name="Google Shape;278;p9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9" name="Google Shape;279;p9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80" name="Google Shape;280;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p9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83" name="Google Shape;283;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4" name="Shape 284"/>
        <p:cNvGrpSpPr/>
        <p:nvPr/>
      </p:nvGrpSpPr>
      <p:grpSpPr>
        <a:xfrm>
          <a:off x="0" y="0"/>
          <a:ext cx="0" cy="0"/>
          <a:chOff x="0" y="0"/>
          <a:chExt cx="0" cy="0"/>
        </a:xfrm>
      </p:grpSpPr>
      <p:sp>
        <p:nvSpPr>
          <p:cNvPr id="285" name="Google Shape;285;p9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86" name="Google Shape;286;p9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87" name="Google Shape;287;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 name="Shape 288"/>
        <p:cNvGrpSpPr/>
        <p:nvPr/>
      </p:nvGrpSpPr>
      <p:grpSpPr>
        <a:xfrm>
          <a:off x="0" y="0"/>
          <a:ext cx="0" cy="0"/>
          <a:chOff x="0" y="0"/>
          <a:chExt cx="0" cy="0"/>
        </a:xfrm>
      </p:grpSpPr>
      <p:sp>
        <p:nvSpPr>
          <p:cNvPr id="289" name="Google Shape;28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90" name="Shape 290"/>
        <p:cNvGrpSpPr/>
        <p:nvPr/>
      </p:nvGrpSpPr>
      <p:grpSpPr>
        <a:xfrm>
          <a:off x="0" y="0"/>
          <a:ext cx="0" cy="0"/>
          <a:chOff x="0" y="0"/>
          <a:chExt cx="0" cy="0"/>
        </a:xfrm>
      </p:grpSpPr>
      <p:sp>
        <p:nvSpPr>
          <p:cNvPr id="291" name="Google Shape;291;p99"/>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 name="Google Shape;292;p99"/>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93" name="Shape 293"/>
        <p:cNvGrpSpPr/>
        <p:nvPr/>
      </p:nvGrpSpPr>
      <p:grpSpPr>
        <a:xfrm>
          <a:off x="0" y="0"/>
          <a:ext cx="0" cy="0"/>
          <a:chOff x="0" y="0"/>
          <a:chExt cx="0" cy="0"/>
        </a:xfrm>
      </p:grpSpPr>
      <p:pic>
        <p:nvPicPr>
          <p:cNvPr id="294" name="Google Shape;294;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5" name="Google Shape;295;p10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98" name="Shape 298"/>
        <p:cNvGrpSpPr/>
        <p:nvPr/>
      </p:nvGrpSpPr>
      <p:grpSpPr>
        <a:xfrm>
          <a:off x="0" y="0"/>
          <a:ext cx="0" cy="0"/>
          <a:chOff x="0" y="0"/>
          <a:chExt cx="0" cy="0"/>
        </a:xfrm>
      </p:grpSpPr>
      <p:pic>
        <p:nvPicPr>
          <p:cNvPr id="299" name="Google Shape;299;p10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300" name="Shape 300"/>
        <p:cNvGrpSpPr/>
        <p:nvPr/>
      </p:nvGrpSpPr>
      <p:grpSpPr>
        <a:xfrm>
          <a:off x="0" y="0"/>
          <a:ext cx="0" cy="0"/>
          <a:chOff x="0" y="0"/>
          <a:chExt cx="0" cy="0"/>
        </a:xfrm>
      </p:grpSpPr>
      <p:pic>
        <p:nvPicPr>
          <p:cNvPr id="301" name="Google Shape;301;p10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302" name="Shape 302"/>
        <p:cNvGrpSpPr/>
        <p:nvPr/>
      </p:nvGrpSpPr>
      <p:grpSpPr>
        <a:xfrm>
          <a:off x="0" y="0"/>
          <a:ext cx="0" cy="0"/>
          <a:chOff x="0" y="0"/>
          <a:chExt cx="0" cy="0"/>
        </a:xfrm>
      </p:grpSpPr>
      <p:pic>
        <p:nvPicPr>
          <p:cNvPr id="303" name="Google Shape;303;p10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10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5.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1.xml"/><Relationship Id="rId11" Type="http://schemas.openxmlformats.org/officeDocument/2006/relationships/slideLayout" Target="../slideLayouts/slideLayout42.xml"/><Relationship Id="rId22" Type="http://schemas.openxmlformats.org/officeDocument/2006/relationships/theme" Target="../theme/theme4.xml"/><Relationship Id="rId10" Type="http://schemas.openxmlformats.org/officeDocument/2006/relationships/slideLayout" Target="../slideLayouts/slideLayout41.xml"/><Relationship Id="rId21" Type="http://schemas.openxmlformats.org/officeDocument/2006/relationships/slideLayout" Target="../slideLayouts/slideLayout52.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slideLayout" Target="../slideLayouts/slideLayout50.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7.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theme" Target="../theme/theme2.xml"/><Relationship Id="rId16" Type="http://schemas.openxmlformats.org/officeDocument/2006/relationships/slideLayout" Target="../slideLayouts/slideLayout81.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2.xml"/><Relationship Id="rId10" Type="http://schemas.openxmlformats.org/officeDocument/2006/relationships/slideLayout" Target="../slideLayouts/slideLayout91.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slideLayout" Target="../slideLayouts/slideLayout98.xml"/><Relationship Id="rId16" Type="http://schemas.openxmlformats.org/officeDocument/2006/relationships/slideLayout" Target="../slideLayouts/slideLayout97.xml"/><Relationship Id="rId5" Type="http://schemas.openxmlformats.org/officeDocument/2006/relationships/slideLayout" Target="../slideLayouts/slideLayout86.xml"/><Relationship Id="rId19" Type="http://schemas.openxmlformats.org/officeDocument/2006/relationships/theme" Target="../theme/theme6.xml"/><Relationship Id="rId6" Type="http://schemas.openxmlformats.org/officeDocument/2006/relationships/slideLayout" Target="../slideLayouts/slideLayout87.xml"/><Relationship Id="rId18" Type="http://schemas.openxmlformats.org/officeDocument/2006/relationships/slideLayout" Target="../slideLayouts/slideLayout99.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0" name="Shape 100"/>
        <p:cNvGrpSpPr/>
        <p:nvPr/>
      </p:nvGrpSpPr>
      <p:grpSpPr>
        <a:xfrm>
          <a:off x="0" y="0"/>
          <a:ext cx="0" cy="0"/>
          <a:chOff x="0" y="0"/>
          <a:chExt cx="0" cy="0"/>
        </a:xfrm>
      </p:grpSpPr>
      <p:sp>
        <p:nvSpPr>
          <p:cNvPr id="101" name="Google Shape;10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Google Shape;10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3" name="Google Shape;10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8" name="Shape 168"/>
        <p:cNvGrpSpPr/>
        <p:nvPr/>
      </p:nvGrpSpPr>
      <p:grpSpPr>
        <a:xfrm>
          <a:off x="0" y="0"/>
          <a:ext cx="0" cy="0"/>
          <a:chOff x="0" y="0"/>
          <a:chExt cx="0" cy="0"/>
        </a:xfrm>
      </p:grpSpPr>
      <p:sp>
        <p:nvSpPr>
          <p:cNvPr id="169" name="Google Shape;169;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 name="Google Shape;170;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1" name="Google Shape;171;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4" name="Shape 204"/>
        <p:cNvGrpSpPr/>
        <p:nvPr/>
      </p:nvGrpSpPr>
      <p:grpSpPr>
        <a:xfrm>
          <a:off x="0" y="0"/>
          <a:ext cx="0" cy="0"/>
          <a:chOff x="0" y="0"/>
          <a:chExt cx="0" cy="0"/>
        </a:xfrm>
      </p:grpSpPr>
      <p:sp>
        <p:nvSpPr>
          <p:cNvPr id="205" name="Google Shape;205;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6" name="Google Shape;206;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207" name="Google Shape;20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5" name="Shape 245"/>
        <p:cNvGrpSpPr/>
        <p:nvPr/>
      </p:nvGrpSpPr>
      <p:grpSpPr>
        <a:xfrm>
          <a:off x="0" y="0"/>
          <a:ext cx="0" cy="0"/>
          <a:chOff x="0" y="0"/>
          <a:chExt cx="0" cy="0"/>
        </a:xfrm>
      </p:grpSpPr>
      <p:sp>
        <p:nvSpPr>
          <p:cNvPr id="246" name="Google Shape;246;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7" name="Google Shape;247;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8" name="Google Shape;248;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88.png"/><Relationship Id="rId4" Type="http://schemas.openxmlformats.org/officeDocument/2006/relationships/image" Target="../media/image75.png"/><Relationship Id="rId5" Type="http://schemas.openxmlformats.org/officeDocument/2006/relationships/image" Target="../media/image78.png"/><Relationship Id="rId6" Type="http://schemas.openxmlformats.org/officeDocument/2006/relationships/image" Target="../media/image8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91.png"/><Relationship Id="rId6" Type="http://schemas.openxmlformats.org/officeDocument/2006/relationships/image" Target="../media/image98.png"/><Relationship Id="rId7"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97.png"/><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97.png"/><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96.png"/><Relationship Id="rId6"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94.png"/><Relationship Id="rId6"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108.png"/><Relationship Id="rId6" Type="http://schemas.openxmlformats.org/officeDocument/2006/relationships/image" Target="../media/image102.png"/><Relationship Id="rId7" Type="http://schemas.openxmlformats.org/officeDocument/2006/relationships/image" Target="../media/image1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92.png"/><Relationship Id="rId6"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116.png"/><Relationship Id="rId6" Type="http://schemas.openxmlformats.org/officeDocument/2006/relationships/image" Target="../media/image1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9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10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123.png"/><Relationship Id="rId6" Type="http://schemas.openxmlformats.org/officeDocument/2006/relationships/image" Target="../media/image122.png"/><Relationship Id="rId7"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5.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1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11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image" Target="../media/image11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10.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110.png"/><Relationship Id="rId4" Type="http://schemas.openxmlformats.org/officeDocument/2006/relationships/image" Target="../media/image6.png"/><Relationship Id="rId5" Type="http://schemas.openxmlformats.org/officeDocument/2006/relationships/image" Target="../media/image119.png"/><Relationship Id="rId6"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0.png"/><Relationship Id="rId4" Type="http://schemas.openxmlformats.org/officeDocument/2006/relationships/image" Target="../media/image82.png"/><Relationship Id="rId5" Type="http://schemas.openxmlformats.org/officeDocument/2006/relationships/image" Target="../media/image8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06"/>
          <p:cNvSpPr txBox="1"/>
          <p:nvPr/>
        </p:nvSpPr>
        <p:spPr>
          <a:xfrm>
            <a:off x="214150" y="1691550"/>
            <a:ext cx="48771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311" name="Google Shape;311;p10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312" name="Google Shape;312;p10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313" name="Google Shape;313;p10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314" name="Google Shape;314;p10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318" name="Google Shape;318;p10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319" name="Google Shape;319;p10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320" name="Google Shape;320;p106"/>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321" name="Google Shape;321;p106"/>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322" name="Google Shape;322;p106"/>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15"/>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11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4" name="Google Shape;394;p11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5" name="Google Shape;395;p11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396" name="Google Shape;396;p115"/>
          <p:cNvSpPr txBox="1"/>
          <p:nvPr/>
        </p:nvSpPr>
        <p:spPr>
          <a:xfrm>
            <a:off x="457725" y="2290650"/>
            <a:ext cx="4233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ser chamadas várias vezes em diferentes partes do programa;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receber parâmetros de entrada</a:t>
            </a:r>
            <a:r>
              <a:rPr lang="pt-BR" sz="1350">
                <a:solidFill>
                  <a:schemeClr val="dk1"/>
                </a:solidFill>
                <a:latin typeface="DM Sans"/>
                <a:ea typeface="DM Sans"/>
                <a:cs typeface="DM Sans"/>
                <a:sym typeface="DM Sans"/>
              </a:rPr>
              <a:t> que são usados para personalizar a tarefa que a função realiza.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retornar valores de saída,</a:t>
            </a:r>
            <a:r>
              <a:rPr lang="pt-BR" sz="1350">
                <a:solidFill>
                  <a:schemeClr val="dk1"/>
                </a:solidFill>
                <a:latin typeface="DM Sans"/>
                <a:ea typeface="DM Sans"/>
                <a:cs typeface="DM Sans"/>
                <a:sym typeface="DM Sans"/>
              </a:rPr>
              <a:t> podendo ser mais de 1.</a:t>
            </a:r>
            <a:endParaRPr b="1">
              <a:solidFill>
                <a:schemeClr val="dk1"/>
              </a:solidFill>
              <a:highlight>
                <a:schemeClr val="accent6"/>
              </a:highlight>
              <a:latin typeface="DM Sans"/>
              <a:ea typeface="DM Sans"/>
              <a:cs typeface="DM Sans"/>
              <a:sym typeface="DM Sans"/>
            </a:endParaRPr>
          </a:p>
        </p:txBody>
      </p:sp>
      <p:pic>
        <p:nvPicPr>
          <p:cNvPr id="397" name="Google Shape;397;p115"/>
          <p:cNvPicPr preferRelativeResize="0"/>
          <p:nvPr/>
        </p:nvPicPr>
        <p:blipFill rotWithShape="1">
          <a:blip r:embed="rId5">
            <a:alphaModFix/>
          </a:blip>
          <a:srcRect b="0" l="0" r="7441" t="0"/>
          <a:stretch/>
        </p:blipFill>
        <p:spPr>
          <a:xfrm>
            <a:off x="6836800" y="467728"/>
            <a:ext cx="1416025" cy="1204147"/>
          </a:xfrm>
          <a:prstGeom prst="rect">
            <a:avLst/>
          </a:prstGeom>
          <a:noFill/>
          <a:ln>
            <a:noFill/>
          </a:ln>
        </p:spPr>
      </p:pic>
      <p:pic>
        <p:nvPicPr>
          <p:cNvPr id="398" name="Google Shape;398;p115"/>
          <p:cNvPicPr preferRelativeResize="0"/>
          <p:nvPr/>
        </p:nvPicPr>
        <p:blipFill rotWithShape="1">
          <a:blip r:embed="rId6">
            <a:alphaModFix/>
          </a:blip>
          <a:srcRect b="0" l="0" r="6323" t="0"/>
          <a:stretch/>
        </p:blipFill>
        <p:spPr>
          <a:xfrm>
            <a:off x="6836800" y="1725795"/>
            <a:ext cx="1416025" cy="1333253"/>
          </a:xfrm>
          <a:prstGeom prst="rect">
            <a:avLst/>
          </a:prstGeom>
          <a:noFill/>
          <a:ln>
            <a:noFill/>
          </a:ln>
        </p:spPr>
      </p:pic>
      <p:pic>
        <p:nvPicPr>
          <p:cNvPr id="399" name="Google Shape;399;p115"/>
          <p:cNvPicPr preferRelativeResize="0"/>
          <p:nvPr/>
        </p:nvPicPr>
        <p:blipFill>
          <a:blip r:embed="rId7">
            <a:alphaModFix/>
          </a:blip>
          <a:stretch>
            <a:fillRect/>
          </a:stretch>
        </p:blipFill>
        <p:spPr>
          <a:xfrm>
            <a:off x="6836800" y="3112976"/>
            <a:ext cx="1316795" cy="143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116"/>
          <p:cNvGrpSpPr/>
          <p:nvPr/>
        </p:nvGrpSpPr>
        <p:grpSpPr>
          <a:xfrm>
            <a:off x="473370" y="619431"/>
            <a:ext cx="738905" cy="738905"/>
            <a:chOff x="575612" y="1950748"/>
            <a:chExt cx="431100" cy="431100"/>
          </a:xfrm>
        </p:grpSpPr>
        <p:sp>
          <p:nvSpPr>
            <p:cNvPr id="405" name="Google Shape;405;p11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11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07" name="Google Shape;407;p11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08" name="Google Shape;408;p116"/>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sp>
        <p:nvSpPr>
          <p:cNvPr id="409" name="Google Shape;409;p116"/>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pic>
        <p:nvPicPr>
          <p:cNvPr id="410" name="Google Shape;410;p116"/>
          <p:cNvPicPr preferRelativeResize="0"/>
          <p:nvPr/>
        </p:nvPicPr>
        <p:blipFill rotWithShape="1">
          <a:blip r:embed="rId4">
            <a:alphaModFix/>
          </a:blip>
          <a:srcRect b="30675" l="0" r="0" t="0"/>
          <a:stretch/>
        </p:blipFill>
        <p:spPr>
          <a:xfrm>
            <a:off x="4991928" y="1281225"/>
            <a:ext cx="2823900" cy="311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117"/>
          <p:cNvGrpSpPr/>
          <p:nvPr/>
        </p:nvGrpSpPr>
        <p:grpSpPr>
          <a:xfrm>
            <a:off x="473370" y="619431"/>
            <a:ext cx="738905" cy="738905"/>
            <a:chOff x="575612" y="1950748"/>
            <a:chExt cx="431100" cy="431100"/>
          </a:xfrm>
        </p:grpSpPr>
        <p:sp>
          <p:nvSpPr>
            <p:cNvPr id="416" name="Google Shape;416;p11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11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18" name="Google Shape;418;p11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19" name="Google Shape;419;p117"/>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pic>
        <p:nvPicPr>
          <p:cNvPr id="420" name="Google Shape;420;p117"/>
          <p:cNvPicPr preferRelativeResize="0"/>
          <p:nvPr/>
        </p:nvPicPr>
        <p:blipFill>
          <a:blip r:embed="rId4">
            <a:alphaModFix/>
          </a:blip>
          <a:stretch>
            <a:fillRect/>
          </a:stretch>
        </p:blipFill>
        <p:spPr>
          <a:xfrm>
            <a:off x="5854727" y="1281225"/>
            <a:ext cx="1928650" cy="3067050"/>
          </a:xfrm>
          <a:prstGeom prst="rect">
            <a:avLst/>
          </a:prstGeom>
          <a:noFill/>
          <a:ln>
            <a:noFill/>
          </a:ln>
        </p:spPr>
      </p:pic>
      <p:sp>
        <p:nvSpPr>
          <p:cNvPr id="421" name="Google Shape;421;p117"/>
          <p:cNvSpPr txBox="1"/>
          <p:nvPr/>
        </p:nvSpPr>
        <p:spPr>
          <a:xfrm>
            <a:off x="1484525" y="1877775"/>
            <a:ext cx="4233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1"/>
                </a:solidFill>
                <a:latin typeface="DM Sans"/>
                <a:ea typeface="DM Sans"/>
                <a:cs typeface="DM Sans"/>
                <a:sym typeface="DM Sans"/>
              </a:rPr>
              <a:t>Quando uma função é chamada, o fluxo do programa é desviado para 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Os valores passados “casam” com os parâmetros da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Se os parâmetros estiverem em variáveis, os seus conteúdos são copiados para regiões de memória usadas pela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Quando a função retorna, o fluxo volta ao chamador.</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
        <p:nvSpPr>
          <p:cNvPr id="422" name="Google Shape;422;p117"/>
          <p:cNvSpPr/>
          <p:nvPr/>
        </p:nvSpPr>
        <p:spPr>
          <a:xfrm>
            <a:off x="5765575" y="3386950"/>
            <a:ext cx="2079000" cy="9912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18"/>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11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9" name="Google Shape;429;p11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0" name="Google Shape;430;p11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431" name="Google Shape;431;p118"/>
          <p:cNvSpPr txBox="1"/>
          <p:nvPr/>
        </p:nvSpPr>
        <p:spPr>
          <a:xfrm>
            <a:off x="457725" y="2290650"/>
            <a:ext cx="415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definir valores padrões para os parâmetros de uma função, o que significa que, </a:t>
            </a:r>
            <a:r>
              <a:rPr b="1" lang="pt-BR" sz="1350">
                <a:solidFill>
                  <a:schemeClr val="dk1"/>
                </a:solidFill>
                <a:highlight>
                  <a:srgbClr val="EAFF6A"/>
                </a:highlight>
                <a:latin typeface="DM Sans"/>
                <a:ea typeface="DM Sans"/>
                <a:cs typeface="DM Sans"/>
                <a:sym typeface="DM Sans"/>
              </a:rPr>
              <a:t>se um argumento não for fornecido quando a função for chamada, ele usará o valor padrão definido em vez disso.</a:t>
            </a:r>
            <a:endParaRPr b="1">
              <a:solidFill>
                <a:schemeClr val="dk1"/>
              </a:solidFill>
              <a:highlight>
                <a:srgbClr val="EAFF6A"/>
              </a:highlight>
              <a:latin typeface="DM Sans"/>
              <a:ea typeface="DM Sans"/>
              <a:cs typeface="DM Sans"/>
              <a:sym typeface="DM Sans"/>
            </a:endParaRPr>
          </a:p>
        </p:txBody>
      </p:sp>
      <p:pic>
        <p:nvPicPr>
          <p:cNvPr id="432" name="Google Shape;432;p118"/>
          <p:cNvPicPr preferRelativeResize="0"/>
          <p:nvPr/>
        </p:nvPicPr>
        <p:blipFill>
          <a:blip r:embed="rId5">
            <a:alphaModFix/>
          </a:blip>
          <a:stretch>
            <a:fillRect/>
          </a:stretch>
        </p:blipFill>
        <p:spPr>
          <a:xfrm>
            <a:off x="6003148" y="1574375"/>
            <a:ext cx="2766701" cy="2096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19"/>
          <p:cNvSpPr txBox="1"/>
          <p:nvPr>
            <p:ph idx="4294967295" type="title"/>
          </p:nvPr>
        </p:nvSpPr>
        <p:spPr>
          <a:xfrm>
            <a:off x="687200" y="49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Por que usar funções?</a:t>
            </a:r>
            <a:endParaRPr b="1" sz="4000">
              <a:latin typeface="DM Sans"/>
              <a:ea typeface="DM Sans"/>
              <a:cs typeface="DM Sans"/>
              <a:sym typeface="DM Sans"/>
            </a:endParaRPr>
          </a:p>
        </p:txBody>
      </p:sp>
      <p:sp>
        <p:nvSpPr>
          <p:cNvPr id="438" name="Google Shape;438;p119"/>
          <p:cNvSpPr txBox="1"/>
          <p:nvPr>
            <p:ph idx="4294967295" type="body"/>
          </p:nvPr>
        </p:nvSpPr>
        <p:spPr>
          <a:xfrm>
            <a:off x="687200" y="1429725"/>
            <a:ext cx="5382900" cy="3416400"/>
          </a:xfrm>
          <a:prstGeom prst="rect">
            <a:avLst/>
          </a:prstGeom>
        </p:spPr>
        <p:txBody>
          <a:bodyPr anchorCtr="0" anchor="t" bIns="91425" lIns="91425" spcFirstLastPara="1" rIns="91425" wrap="square" tIns="91425">
            <a:normAutofit fontScale="92500"/>
          </a:bodyPr>
          <a:lstStyle/>
          <a:p>
            <a:pPr indent="-307895" lvl="0" marL="457200" rtl="0" algn="l">
              <a:spcBef>
                <a:spcPts val="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Evitar que os blocos de programa fiquem grandes demais.</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Isto os torna difíceis de ler, entender e corrigir.</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Separar o programa em partes que possam ser logicamente compreendidas de forma isolada.</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As partes podem até mesmo ser escritas por pessoas diferentes.</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P</a:t>
            </a:r>
            <a:r>
              <a:rPr b="1" lang="pt-BR" sz="1350">
                <a:solidFill>
                  <a:schemeClr val="dk1"/>
                </a:solidFill>
                <a:latin typeface="DM Sans"/>
                <a:ea typeface="DM Sans"/>
                <a:cs typeface="DM Sans"/>
                <a:sym typeface="DM Sans"/>
              </a:rPr>
              <a:t>ermitir o reaproveitamento de código já escrito.</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Seja por você ou por outros programadores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Evitar que o programa tenha vários trechos muito parecidos.</a:t>
            </a:r>
            <a:endParaRPr b="1" sz="1350">
              <a:solidFill>
                <a:schemeClr val="dk1"/>
              </a:solidFill>
              <a:latin typeface="DM Sans"/>
              <a:ea typeface="DM Sans"/>
              <a:cs typeface="DM Sans"/>
              <a:sym typeface="DM Sans"/>
            </a:endParaRPr>
          </a:p>
          <a:p>
            <a:pPr indent="0" lvl="0" marL="0" rtl="0" algn="l">
              <a:spcBef>
                <a:spcPts val="1200"/>
              </a:spcBef>
              <a:spcAft>
                <a:spcPts val="1200"/>
              </a:spcAft>
              <a:buClr>
                <a:schemeClr val="dk1"/>
              </a:buClr>
              <a:buSzPct val="81481"/>
              <a:buFont typeface="Arial"/>
              <a:buNone/>
            </a:pPr>
            <a:r>
              <a:rPr lang="pt-BR" sz="1350">
                <a:solidFill>
                  <a:schemeClr val="dk1"/>
                </a:solidFill>
                <a:latin typeface="DM Sans"/>
                <a:ea typeface="DM Sans"/>
                <a:cs typeface="DM Sans"/>
                <a:sym typeface="DM Sans"/>
              </a:rPr>
              <a:t>Isto minimiza erros e facilita alterações e é muito menos trabalhoso.</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2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Funções</a:t>
            </a:r>
            <a:endParaRPr b="1" sz="3500">
              <a:solidFill>
                <a:schemeClr val="lt1"/>
              </a:solidFill>
              <a:latin typeface="DM Sans"/>
              <a:ea typeface="DM Sans"/>
              <a:cs typeface="DM Sans"/>
              <a:sym typeface="DM Sans"/>
            </a:endParaRPr>
          </a:p>
        </p:txBody>
      </p:sp>
      <p:pic>
        <p:nvPicPr>
          <p:cNvPr id="444" name="Google Shape;444;p120"/>
          <p:cNvPicPr preferRelativeResize="0"/>
          <p:nvPr/>
        </p:nvPicPr>
        <p:blipFill>
          <a:blip r:embed="rId3">
            <a:alphaModFix/>
          </a:blip>
          <a:stretch>
            <a:fillRect/>
          </a:stretch>
        </p:blipFill>
        <p:spPr>
          <a:xfrm>
            <a:off x="2774900" y="1120400"/>
            <a:ext cx="3594199" cy="361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2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Lambda</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22"/>
          <p:cNvSpPr/>
          <p:nvPr/>
        </p:nvSpPr>
        <p:spPr>
          <a:xfrm>
            <a:off x="556950" y="1468725"/>
            <a:ext cx="4015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12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56" name="Google Shape;456;p12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7" name="Google Shape;457;p1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Lambda</a:t>
            </a:r>
            <a:endParaRPr b="1" sz="4000">
              <a:solidFill>
                <a:schemeClr val="dk1"/>
              </a:solidFill>
              <a:latin typeface="DM Sans"/>
              <a:ea typeface="DM Sans"/>
              <a:cs typeface="DM Sans"/>
              <a:sym typeface="DM Sans"/>
            </a:endParaRPr>
          </a:p>
        </p:txBody>
      </p:sp>
      <p:sp>
        <p:nvSpPr>
          <p:cNvPr id="458" name="Google Shape;458;p122"/>
          <p:cNvSpPr txBox="1"/>
          <p:nvPr/>
        </p:nvSpPr>
        <p:spPr>
          <a:xfrm>
            <a:off x="457725" y="2290650"/>
            <a:ext cx="4154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lambda</a:t>
            </a:r>
            <a:r>
              <a:rPr lang="pt-BR" sz="1350">
                <a:solidFill>
                  <a:schemeClr val="dk1"/>
                </a:solidFill>
                <a:latin typeface="DM Sans"/>
                <a:ea typeface="DM Sans"/>
                <a:cs typeface="DM Sans"/>
                <a:sym typeface="DM Sans"/>
              </a:rPr>
              <a:t> é uma </a:t>
            </a:r>
            <a:r>
              <a:rPr b="1" lang="pt-BR" sz="1350">
                <a:solidFill>
                  <a:schemeClr val="dk1"/>
                </a:solidFill>
                <a:latin typeface="DM Sans"/>
                <a:ea typeface="DM Sans"/>
                <a:cs typeface="DM Sans"/>
                <a:sym typeface="DM Sans"/>
              </a:rPr>
              <a:t>função anônima que pode ser usada para criar funções simples</a:t>
            </a:r>
            <a:r>
              <a:rPr lang="pt-BR" sz="1350">
                <a:solidFill>
                  <a:schemeClr val="dk1"/>
                </a:solidFill>
                <a:latin typeface="DM Sans"/>
                <a:ea typeface="DM Sans"/>
                <a:cs typeface="DM Sans"/>
                <a:sym typeface="DM Sans"/>
              </a:rPr>
              <a:t> e de uma linha sem a necessidade de defini-las com um nome específico.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lambda</a:t>
            </a:r>
            <a:r>
              <a:rPr lang="pt-BR" sz="1350">
                <a:solidFill>
                  <a:schemeClr val="lt1"/>
                </a:solidFill>
                <a:highlight>
                  <a:schemeClr val="dk1"/>
                </a:highlight>
                <a:latin typeface="DM Sans"/>
                <a:ea typeface="DM Sans"/>
                <a:cs typeface="DM Sans"/>
                <a:sym typeface="DM Sans"/>
              </a:rPr>
              <a:t> argumentos: expressão</a:t>
            </a:r>
            <a:endParaRPr sz="1350">
              <a:solidFill>
                <a:schemeClr val="dk1"/>
              </a:solidFill>
              <a:latin typeface="DM Sans"/>
              <a:ea typeface="DM Sans"/>
              <a:cs typeface="DM Sans"/>
              <a:sym typeface="DM Sans"/>
            </a:endParaRPr>
          </a:p>
        </p:txBody>
      </p:sp>
      <p:pic>
        <p:nvPicPr>
          <p:cNvPr id="459" name="Google Shape;459;p122"/>
          <p:cNvPicPr preferRelativeResize="0"/>
          <p:nvPr/>
        </p:nvPicPr>
        <p:blipFill>
          <a:blip r:embed="rId5">
            <a:alphaModFix/>
          </a:blip>
          <a:stretch>
            <a:fillRect/>
          </a:stretch>
        </p:blipFill>
        <p:spPr>
          <a:xfrm>
            <a:off x="6189095" y="1241875"/>
            <a:ext cx="2612196" cy="1291203"/>
          </a:xfrm>
          <a:prstGeom prst="rect">
            <a:avLst/>
          </a:prstGeom>
          <a:noFill/>
          <a:ln>
            <a:noFill/>
          </a:ln>
        </p:spPr>
      </p:pic>
      <p:pic>
        <p:nvPicPr>
          <p:cNvPr id="460" name="Google Shape;460;p122"/>
          <p:cNvPicPr preferRelativeResize="0"/>
          <p:nvPr/>
        </p:nvPicPr>
        <p:blipFill>
          <a:blip r:embed="rId6">
            <a:alphaModFix/>
          </a:blip>
          <a:stretch>
            <a:fillRect/>
          </a:stretch>
        </p:blipFill>
        <p:spPr>
          <a:xfrm>
            <a:off x="6042925" y="2901860"/>
            <a:ext cx="2904550" cy="1135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2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Map</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24"/>
          <p:cNvSpPr/>
          <p:nvPr/>
        </p:nvSpPr>
        <p:spPr>
          <a:xfrm>
            <a:off x="556950" y="1468725"/>
            <a:ext cx="3136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12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72" name="Google Shape;472;p12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3" name="Google Shape;473;p12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Map</a:t>
            </a:r>
            <a:endParaRPr b="1" sz="4000">
              <a:solidFill>
                <a:schemeClr val="dk1"/>
              </a:solidFill>
              <a:latin typeface="DM Sans"/>
              <a:ea typeface="DM Sans"/>
              <a:cs typeface="DM Sans"/>
              <a:sym typeface="DM Sans"/>
            </a:endParaRPr>
          </a:p>
        </p:txBody>
      </p:sp>
      <p:sp>
        <p:nvSpPr>
          <p:cNvPr id="474" name="Google Shape;474;p124"/>
          <p:cNvSpPr txBox="1"/>
          <p:nvPr/>
        </p:nvSpPr>
        <p:spPr>
          <a:xfrm>
            <a:off x="457725" y="2290650"/>
            <a:ext cx="4154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map</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uma</a:t>
            </a:r>
            <a:r>
              <a:rPr b="1" lang="pt-BR" sz="1350">
                <a:solidFill>
                  <a:schemeClr val="dk1"/>
                </a:solidFill>
                <a:latin typeface="DM Sans"/>
                <a:ea typeface="DM Sans"/>
                <a:cs typeface="DM Sans"/>
                <a:sym typeface="DM Sans"/>
              </a:rPr>
              <a:t> função integrada que recebe uma função e um ou mais iteráveis como argumentos, e aplica a função a cada elemento dos iteráveis,</a:t>
            </a:r>
            <a:r>
              <a:rPr lang="pt-BR" sz="1350">
                <a:solidFill>
                  <a:schemeClr val="dk1"/>
                </a:solidFill>
                <a:latin typeface="DM Sans"/>
                <a:ea typeface="DM Sans"/>
                <a:cs typeface="DM Sans"/>
                <a:sym typeface="DM Sans"/>
              </a:rPr>
              <a:t> retornando um iterador que contém os resultados das aplicações.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map </a:t>
            </a:r>
            <a:r>
              <a:rPr lang="pt-BR" sz="1350">
                <a:solidFill>
                  <a:schemeClr val="lt1"/>
                </a:solidFill>
                <a:highlight>
                  <a:schemeClr val="dk1"/>
                </a:highlight>
                <a:latin typeface="DM Sans"/>
                <a:ea typeface="DM Sans"/>
                <a:cs typeface="DM Sans"/>
                <a:sym typeface="DM Sans"/>
              </a:rPr>
              <a:t>(função, iterável, iterável)</a:t>
            </a:r>
            <a:endParaRPr sz="1350">
              <a:solidFill>
                <a:schemeClr val="dk1"/>
              </a:solidFill>
              <a:highlight>
                <a:schemeClr val="accent6"/>
              </a:highlight>
              <a:latin typeface="DM Sans"/>
              <a:ea typeface="DM Sans"/>
              <a:cs typeface="DM Sans"/>
              <a:sym typeface="DM Sans"/>
            </a:endParaRPr>
          </a:p>
        </p:txBody>
      </p:sp>
      <p:pic>
        <p:nvPicPr>
          <p:cNvPr id="475" name="Google Shape;475;p124"/>
          <p:cNvPicPr preferRelativeResize="0"/>
          <p:nvPr/>
        </p:nvPicPr>
        <p:blipFill>
          <a:blip r:embed="rId5">
            <a:alphaModFix/>
          </a:blip>
          <a:stretch>
            <a:fillRect/>
          </a:stretch>
        </p:blipFill>
        <p:spPr>
          <a:xfrm>
            <a:off x="6063325" y="2885434"/>
            <a:ext cx="2863750" cy="878792"/>
          </a:xfrm>
          <a:prstGeom prst="rect">
            <a:avLst/>
          </a:prstGeom>
          <a:noFill/>
          <a:ln>
            <a:noFill/>
          </a:ln>
        </p:spPr>
      </p:pic>
      <p:pic>
        <p:nvPicPr>
          <p:cNvPr id="476" name="Google Shape;476;p124"/>
          <p:cNvPicPr preferRelativeResize="0"/>
          <p:nvPr/>
        </p:nvPicPr>
        <p:blipFill>
          <a:blip r:embed="rId6">
            <a:alphaModFix/>
          </a:blip>
          <a:stretch>
            <a:fillRect/>
          </a:stretch>
        </p:blipFill>
        <p:spPr>
          <a:xfrm>
            <a:off x="6274851" y="1526300"/>
            <a:ext cx="2440687" cy="1045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0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329" name="Google Shape;329;p10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330" name="Google Shape;330;p10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2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26"/>
          <p:cNvSpPr/>
          <p:nvPr/>
        </p:nvSpPr>
        <p:spPr>
          <a:xfrm>
            <a:off x="556950" y="1468725"/>
            <a:ext cx="2696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12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8" name="Google Shape;488;p12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9" name="Google Shape;489;p12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490" name="Google Shape;490;p126"/>
          <p:cNvSpPr txBox="1"/>
          <p:nvPr/>
        </p:nvSpPr>
        <p:spPr>
          <a:xfrm>
            <a:off x="457725" y="2067950"/>
            <a:ext cx="41541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Trabalhar com datas, horários e deltas é feito por meio do módulo </a:t>
            </a:r>
            <a:r>
              <a:rPr b="1" lang="pt-BR" sz="1350">
                <a:solidFill>
                  <a:schemeClr val="dk1"/>
                </a:solidFill>
                <a:latin typeface="DM Sans"/>
                <a:ea typeface="DM Sans"/>
                <a:cs typeface="DM Sans"/>
                <a:sym typeface="DM Sans"/>
              </a:rPr>
              <a:t>datetime.</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date(ANO, MES, DIA)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today() </a:t>
            </a:r>
            <a:r>
              <a:rPr lang="pt-BR" sz="1350">
                <a:solidFill>
                  <a:schemeClr val="dk1"/>
                </a:solidFill>
                <a:latin typeface="DM Sans"/>
                <a:ea typeface="DM Sans"/>
                <a:cs typeface="DM Sans"/>
                <a:sym typeface="DM Sans"/>
              </a:rPr>
              <a:t>retorna a data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now() </a:t>
            </a:r>
            <a:r>
              <a:rPr lang="pt-BR" sz="1350">
                <a:solidFill>
                  <a:schemeClr val="dk1"/>
                </a:solidFill>
                <a:latin typeface="DM Sans"/>
                <a:ea typeface="DM Sans"/>
                <a:cs typeface="DM Sans"/>
                <a:sym typeface="DM Sans"/>
              </a:rPr>
              <a:t>retorna a data com o horário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250">
                <a:solidFill>
                  <a:srgbClr val="2E95D3"/>
                </a:solidFill>
                <a:highlight>
                  <a:schemeClr val="dk1"/>
                </a:highlight>
                <a:latin typeface="DM Sans"/>
                <a:ea typeface="DM Sans"/>
                <a:cs typeface="DM Sans"/>
                <a:sym typeface="DM Sans"/>
              </a:rPr>
              <a:t>from</a:t>
            </a:r>
            <a:r>
              <a:rPr lang="pt-BR" sz="1250">
                <a:solidFill>
                  <a:schemeClr val="lt1"/>
                </a:solidFill>
                <a:highlight>
                  <a:schemeClr val="dk1"/>
                </a:highlight>
                <a:latin typeface="DM Sans"/>
                <a:ea typeface="DM Sans"/>
                <a:cs typeface="DM Sans"/>
                <a:sym typeface="DM Sans"/>
              </a:rPr>
              <a:t> datetime </a:t>
            </a:r>
            <a:r>
              <a:rPr lang="pt-BR" sz="1250">
                <a:solidFill>
                  <a:srgbClr val="2E95D3"/>
                </a:solidFill>
                <a:highlight>
                  <a:schemeClr val="dk1"/>
                </a:highlight>
                <a:latin typeface="DM Sans"/>
                <a:ea typeface="DM Sans"/>
                <a:cs typeface="DM Sans"/>
                <a:sym typeface="DM Sans"/>
              </a:rPr>
              <a:t>import</a:t>
            </a:r>
            <a:r>
              <a:rPr lang="pt-BR" sz="1250">
                <a:solidFill>
                  <a:schemeClr val="lt1"/>
                </a:solidFill>
                <a:highlight>
                  <a:schemeClr val="dk1"/>
                </a:highlight>
                <a:latin typeface="DM Sans"/>
                <a:ea typeface="DM Sans"/>
                <a:cs typeface="DM Sans"/>
                <a:sym typeface="DM Sans"/>
              </a:rPr>
              <a:t> date</a:t>
            </a:r>
            <a:endParaRPr sz="1250">
              <a:solidFill>
                <a:schemeClr val="lt1"/>
              </a:solidFill>
              <a:highlight>
                <a:schemeClr val="dk1"/>
              </a:highlight>
              <a:latin typeface="DM Sans"/>
              <a:ea typeface="DM Sans"/>
              <a:cs typeface="DM Sans"/>
              <a:sym typeface="DM Sans"/>
            </a:endParaRPr>
          </a:p>
          <a:p>
            <a:pPr indent="0" lvl="0" marL="0" rtl="0" algn="l">
              <a:spcBef>
                <a:spcPts val="0"/>
              </a:spcBef>
              <a:spcAft>
                <a:spcPts val="0"/>
              </a:spcAft>
              <a:buNone/>
            </a:pPr>
            <a:r>
              <a:rPr lang="pt-BR" sz="1000">
                <a:solidFill>
                  <a:schemeClr val="dk1"/>
                </a:solidFill>
                <a:highlight>
                  <a:srgbClr val="DEFC52"/>
                </a:highlight>
                <a:latin typeface="DM Sans"/>
                <a:ea typeface="DM Sans"/>
                <a:cs typeface="DM Sans"/>
                <a:sym typeface="DM Sans"/>
              </a:rPr>
              <a:t>**É uma importação de um biblioteca, conteúdo da próxima aula😉</a:t>
            </a:r>
            <a:endParaRPr sz="1350">
              <a:solidFill>
                <a:schemeClr val="dk1"/>
              </a:solidFill>
              <a:latin typeface="DM Sans"/>
              <a:ea typeface="DM Sans"/>
              <a:cs typeface="DM Sans"/>
              <a:sym typeface="DM Sans"/>
            </a:endParaRPr>
          </a:p>
        </p:txBody>
      </p:sp>
      <p:pic>
        <p:nvPicPr>
          <p:cNvPr id="491" name="Google Shape;491;p126"/>
          <p:cNvPicPr preferRelativeResize="0"/>
          <p:nvPr/>
        </p:nvPicPr>
        <p:blipFill>
          <a:blip r:embed="rId5">
            <a:alphaModFix/>
          </a:blip>
          <a:stretch>
            <a:fillRect/>
          </a:stretch>
        </p:blipFill>
        <p:spPr>
          <a:xfrm>
            <a:off x="6266338" y="792900"/>
            <a:ext cx="2457700" cy="1385925"/>
          </a:xfrm>
          <a:prstGeom prst="rect">
            <a:avLst/>
          </a:prstGeom>
          <a:noFill/>
          <a:ln>
            <a:noFill/>
          </a:ln>
        </p:spPr>
      </p:pic>
      <p:pic>
        <p:nvPicPr>
          <p:cNvPr id="492" name="Google Shape;492;p126"/>
          <p:cNvPicPr preferRelativeResize="0"/>
          <p:nvPr/>
        </p:nvPicPr>
        <p:blipFill>
          <a:blip r:embed="rId6">
            <a:alphaModFix/>
          </a:blip>
          <a:stretch>
            <a:fillRect/>
          </a:stretch>
        </p:blipFill>
        <p:spPr>
          <a:xfrm>
            <a:off x="6361875" y="2300700"/>
            <a:ext cx="1633675" cy="861900"/>
          </a:xfrm>
          <a:prstGeom prst="rect">
            <a:avLst/>
          </a:prstGeom>
          <a:noFill/>
          <a:ln>
            <a:noFill/>
          </a:ln>
        </p:spPr>
      </p:pic>
      <p:pic>
        <p:nvPicPr>
          <p:cNvPr id="493" name="Google Shape;493;p126"/>
          <p:cNvPicPr preferRelativeResize="0"/>
          <p:nvPr/>
        </p:nvPicPr>
        <p:blipFill>
          <a:blip r:embed="rId7">
            <a:alphaModFix/>
          </a:blip>
          <a:stretch>
            <a:fillRect/>
          </a:stretch>
        </p:blipFill>
        <p:spPr>
          <a:xfrm>
            <a:off x="6361886" y="3284475"/>
            <a:ext cx="2266625" cy="100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27"/>
          <p:cNvSpPr/>
          <p:nvPr/>
        </p:nvSpPr>
        <p:spPr>
          <a:xfrm>
            <a:off x="556950" y="1468725"/>
            <a:ext cx="264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12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00" name="Google Shape;500;p1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01" name="Google Shape;501;p12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502" name="Google Shape;502;p127"/>
          <p:cNvSpPr txBox="1"/>
          <p:nvPr/>
        </p:nvSpPr>
        <p:spPr>
          <a:xfrm>
            <a:off x="457725" y="2067950"/>
            <a:ext cx="4154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formatar uma data em uma string usando o método </a:t>
            </a:r>
            <a:r>
              <a:rPr b="1" lang="pt-BR" sz="1350">
                <a:solidFill>
                  <a:schemeClr val="dk1"/>
                </a:solidFill>
                <a:latin typeface="DM Sans"/>
                <a:ea typeface="DM Sans"/>
                <a:cs typeface="DM Sans"/>
                <a:sym typeface="DM Sans"/>
              </a:rPr>
              <a:t>strftime()</a:t>
            </a:r>
            <a:r>
              <a:rPr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Este método aceita um formato de string como argumento,</a:t>
            </a:r>
            <a:r>
              <a:rPr lang="pt-BR" sz="1350">
                <a:solidFill>
                  <a:schemeClr val="dk1"/>
                </a:solidFill>
                <a:latin typeface="DM Sans"/>
                <a:ea typeface="DM Sans"/>
                <a:cs typeface="DM Sans"/>
                <a:sym typeface="DM Sans"/>
              </a:rPr>
              <a:t> que é usado para especificar o layout da string resultante.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**strptime</a:t>
            </a:r>
            <a:r>
              <a:rPr lang="pt-BR" sz="1350">
                <a:solidFill>
                  <a:schemeClr val="dk1"/>
                </a:solidFill>
                <a:latin typeface="DM Sans"/>
                <a:ea typeface="DM Sans"/>
                <a:cs typeface="DM Sans"/>
                <a:sym typeface="DM Sans"/>
              </a:rPr>
              <a:t>() faz o caminho inverso, de string para o formato de datetime.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503" name="Google Shape;503;p127"/>
          <p:cNvPicPr preferRelativeResize="0"/>
          <p:nvPr/>
        </p:nvPicPr>
        <p:blipFill>
          <a:blip r:embed="rId5">
            <a:alphaModFix/>
          </a:blip>
          <a:stretch>
            <a:fillRect/>
          </a:stretch>
        </p:blipFill>
        <p:spPr>
          <a:xfrm>
            <a:off x="6013238" y="582355"/>
            <a:ext cx="2948922" cy="1097469"/>
          </a:xfrm>
          <a:prstGeom prst="rect">
            <a:avLst/>
          </a:prstGeom>
          <a:noFill/>
          <a:ln>
            <a:noFill/>
          </a:ln>
        </p:spPr>
      </p:pic>
      <p:pic>
        <p:nvPicPr>
          <p:cNvPr id="504" name="Google Shape;504;p127"/>
          <p:cNvPicPr preferRelativeResize="0"/>
          <p:nvPr/>
        </p:nvPicPr>
        <p:blipFill rotWithShape="1">
          <a:blip r:embed="rId6">
            <a:alphaModFix/>
          </a:blip>
          <a:srcRect b="16729" l="8690" r="8458" t="6565"/>
          <a:stretch/>
        </p:blipFill>
        <p:spPr>
          <a:xfrm>
            <a:off x="6020739" y="1809947"/>
            <a:ext cx="2948924" cy="2676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28"/>
          <p:cNvSpPr/>
          <p:nvPr/>
        </p:nvSpPr>
        <p:spPr>
          <a:xfrm>
            <a:off x="556950" y="1468725"/>
            <a:ext cx="268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12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11" name="Google Shape;511;p12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2" name="Google Shape;512;p12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513" name="Google Shape;513;p128"/>
          <p:cNvSpPr txBox="1"/>
          <p:nvPr/>
        </p:nvSpPr>
        <p:spPr>
          <a:xfrm>
            <a:off x="457725" y="2067950"/>
            <a:ext cx="41541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calcular a diferença e manipulação entre duas datas usando a classe </a:t>
            </a:r>
            <a:r>
              <a:rPr b="1" lang="pt-BR" sz="1350">
                <a:solidFill>
                  <a:schemeClr val="dk1"/>
                </a:solidFill>
                <a:latin typeface="DM Sans"/>
                <a:ea typeface="DM Sans"/>
                <a:cs typeface="DM Sans"/>
                <a:sym typeface="DM Sans"/>
              </a:rPr>
              <a:t>timedelta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Para adicionar ou subtrair anos, meses, dias, horas, minutos, segundos, microssegundos, entre outras unidades você pode usar a classe </a:t>
            </a:r>
            <a:r>
              <a:rPr b="1" lang="pt-BR" sz="1350">
                <a:solidFill>
                  <a:schemeClr val="dk1"/>
                </a:solidFill>
                <a:latin typeface="DM Sans"/>
                <a:ea typeface="DM Sans"/>
                <a:cs typeface="DM Sans"/>
                <a:sym typeface="DM Sans"/>
              </a:rPr>
              <a:t>relativedelta</a:t>
            </a:r>
            <a:r>
              <a:rPr lang="pt-BR" sz="1350">
                <a:solidFill>
                  <a:schemeClr val="dk1"/>
                </a:solidFill>
                <a:latin typeface="DM Sans"/>
                <a:ea typeface="DM Sans"/>
                <a:cs typeface="DM Sans"/>
                <a:sym typeface="DM Sans"/>
              </a:rPr>
              <a:t> do módulo </a:t>
            </a:r>
            <a:r>
              <a:rPr b="1" lang="pt-BR" sz="1350">
                <a:solidFill>
                  <a:schemeClr val="dk1"/>
                </a:solidFill>
                <a:latin typeface="DM Sans"/>
                <a:ea typeface="DM Sans"/>
                <a:cs typeface="DM Sans"/>
                <a:sym typeface="DM Sans"/>
              </a:rPr>
              <a:t>dateuti</a:t>
            </a:r>
            <a:r>
              <a:rPr lang="pt-BR" sz="1350">
                <a:solidFill>
                  <a:schemeClr val="dk1"/>
                </a:solidFill>
                <a:latin typeface="DM Sans"/>
                <a:ea typeface="DM Sans"/>
                <a:cs typeface="DM Sans"/>
                <a:sym typeface="DM Sans"/>
              </a:rPr>
              <a:t>l ou método </a:t>
            </a:r>
            <a:r>
              <a:rPr b="1" lang="pt-BR" sz="1350">
                <a:solidFill>
                  <a:schemeClr val="dk1"/>
                </a:solidFill>
                <a:latin typeface="DM Sans"/>
                <a:ea typeface="DM Sans"/>
                <a:cs typeface="DM Sans"/>
                <a:sym typeface="DM Sans"/>
              </a:rPr>
              <a:t>replace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200">
                <a:solidFill>
                  <a:schemeClr val="dk1"/>
                </a:solidFill>
                <a:highlight>
                  <a:schemeClr val="accent6"/>
                </a:highlight>
                <a:latin typeface="DM Sans"/>
                <a:ea typeface="DM Sans"/>
                <a:cs typeface="DM Sans"/>
                <a:sym typeface="DM Sans"/>
              </a:rPr>
              <a:t>** Voltaremos a ver sobre manipulação de datas nas aulas com dataframes 👍.</a:t>
            </a:r>
            <a:endParaRPr sz="1150">
              <a:solidFill>
                <a:schemeClr val="dk1"/>
              </a:solidFill>
              <a:latin typeface="DM Sans"/>
              <a:ea typeface="DM Sans"/>
              <a:cs typeface="DM Sans"/>
              <a:sym typeface="DM Sans"/>
            </a:endParaRPr>
          </a:p>
        </p:txBody>
      </p:sp>
      <p:pic>
        <p:nvPicPr>
          <p:cNvPr id="514" name="Google Shape;514;p128"/>
          <p:cNvPicPr preferRelativeResize="0"/>
          <p:nvPr/>
        </p:nvPicPr>
        <p:blipFill>
          <a:blip r:embed="rId5">
            <a:alphaModFix/>
          </a:blip>
          <a:stretch>
            <a:fillRect/>
          </a:stretch>
        </p:blipFill>
        <p:spPr>
          <a:xfrm>
            <a:off x="6098924" y="1279600"/>
            <a:ext cx="2821274" cy="1403250"/>
          </a:xfrm>
          <a:prstGeom prst="rect">
            <a:avLst/>
          </a:prstGeom>
          <a:noFill/>
          <a:ln>
            <a:noFill/>
          </a:ln>
        </p:spPr>
      </p:pic>
      <p:pic>
        <p:nvPicPr>
          <p:cNvPr id="515" name="Google Shape;515;p128"/>
          <p:cNvPicPr preferRelativeResize="0"/>
          <p:nvPr/>
        </p:nvPicPr>
        <p:blipFill>
          <a:blip r:embed="rId6">
            <a:alphaModFix/>
          </a:blip>
          <a:stretch>
            <a:fillRect/>
          </a:stretch>
        </p:blipFill>
        <p:spPr>
          <a:xfrm>
            <a:off x="5312675" y="2807029"/>
            <a:ext cx="3649475" cy="12948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520" name="Google Shape;520;p129"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521" name="Google Shape;521;p12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22" name="Google Shape;522;p12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13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28" name="Google Shape;528;p13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529" name="Google Shape;529;p130"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3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Boas práticas de programação</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32"/>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540" name="Google Shape;540;p132"/>
          <p:cNvSpPr txBox="1"/>
          <p:nvPr>
            <p:ph idx="4294967295" type="body"/>
          </p:nvPr>
        </p:nvSpPr>
        <p:spPr>
          <a:xfrm>
            <a:off x="687200" y="2090600"/>
            <a:ext cx="5382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Boas práticas de programação são padrões e convenções que os programadores devem seguir para escrever código de qualidade.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Comentários:</a:t>
            </a:r>
            <a:r>
              <a:rPr lang="pt-BR" sz="1350">
                <a:solidFill>
                  <a:schemeClr val="dk1"/>
                </a:solidFill>
                <a:latin typeface="DM Sans"/>
                <a:ea typeface="DM Sans"/>
                <a:cs typeface="DM Sans"/>
                <a:sym typeface="DM Sans"/>
              </a:rPr>
              <a:t> os comentários são úteis para explicar o que o código está fazendo e como está fazendo. (Lembre-se: Bom Senso e Equilíbrio)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Funções: </a:t>
            </a:r>
            <a:r>
              <a:rPr lang="pt-BR" sz="1350">
                <a:solidFill>
                  <a:schemeClr val="dk1"/>
                </a:solidFill>
                <a:latin typeface="DM Sans"/>
                <a:ea typeface="DM Sans"/>
                <a:cs typeface="DM Sans"/>
                <a:sym typeface="DM Sans"/>
              </a:rPr>
              <a:t>as funções devem ser pequenas e fazer apenas uma coisa</a:t>
            </a:r>
            <a:r>
              <a:rPr b="1" lang="pt-BR" sz="1350">
                <a:solidFill>
                  <a:schemeClr val="dk1"/>
                </a:solidFill>
                <a:latin typeface="DM Sans"/>
                <a:ea typeface="DM Sans"/>
                <a:cs typeface="DM Sans"/>
                <a:sym typeface="DM Sans"/>
              </a:rPr>
              <a:t> (pequenas e simples)</a:t>
            </a:r>
            <a:r>
              <a:rPr lang="pt-BR" sz="1350">
                <a:solidFill>
                  <a:schemeClr val="dk1"/>
                </a:solidFill>
                <a:latin typeface="DM Sans"/>
                <a:ea typeface="DM Sans"/>
                <a:cs typeface="DM Sans"/>
                <a:sym typeface="DM Sans"/>
              </a:rPr>
              <a:t>. Isso torna o código mais fácil de ler, testar e manter.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Utilize funções para evitar </a:t>
            </a:r>
            <a:r>
              <a:rPr b="1" lang="pt-BR" sz="1350">
                <a:solidFill>
                  <a:schemeClr val="dk1"/>
                </a:solidFill>
                <a:latin typeface="DM Sans"/>
                <a:ea typeface="DM Sans"/>
                <a:cs typeface="DM Sans"/>
                <a:sym typeface="DM Sans"/>
              </a:rPr>
              <a:t>duplicidades</a:t>
            </a:r>
            <a:r>
              <a:rPr lang="pt-BR" sz="1350">
                <a:solidFill>
                  <a:schemeClr val="dk1"/>
                </a:solidFill>
                <a:latin typeface="DM Sans"/>
                <a:ea typeface="DM Sans"/>
                <a:cs typeface="DM Sans"/>
                <a:sym typeface="DM Sans"/>
              </a:rPr>
              <a:t>. O código duplicado pode tornar o código mais difícil de manter e atualizar.</a:t>
            </a:r>
            <a:endParaRPr sz="1350">
              <a:solidFill>
                <a:schemeClr val="dk1"/>
              </a:solidFill>
              <a:latin typeface="DM Sans"/>
              <a:ea typeface="DM Sans"/>
              <a:cs typeface="DM Sans"/>
              <a:sym typeface="DM Sans"/>
            </a:endParaRPr>
          </a:p>
          <a:p>
            <a:pPr indent="0" lvl="0" marL="0" rtl="0" algn="l">
              <a:spcBef>
                <a:spcPts val="0"/>
              </a:spcBef>
              <a:spcAft>
                <a:spcPts val="1200"/>
              </a:spcAft>
              <a:buClr>
                <a:schemeClr val="dk1"/>
              </a:buClr>
              <a:buSzPts val="1100"/>
              <a:buFont typeface="Arial"/>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13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46" name="Google Shape;546;p1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7" name="Google Shape;547;p133"/>
          <p:cNvSpPr txBox="1"/>
          <p:nvPr/>
        </p:nvSpPr>
        <p:spPr>
          <a:xfrm>
            <a:off x="457725" y="2067950"/>
            <a:ext cx="45207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Controle de versão: </a:t>
            </a:r>
            <a:r>
              <a:rPr lang="pt-BR" sz="1350">
                <a:solidFill>
                  <a:schemeClr val="dk1"/>
                </a:solidFill>
                <a:latin typeface="DM Sans"/>
                <a:ea typeface="DM Sans"/>
                <a:cs typeface="DM Sans"/>
                <a:sym typeface="DM Sans"/>
              </a:rPr>
              <a:t>o controle de versão é importante para gerenciar alterações no código e colaboração em equipe. (Aulas Futuras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Nomenclatura</a:t>
            </a:r>
            <a:r>
              <a:rPr lang="pt-BR" sz="1350">
                <a:solidFill>
                  <a:schemeClr val="dk1"/>
                </a:solidFill>
                <a:latin typeface="DM Sans"/>
                <a:ea typeface="DM Sans"/>
                <a:cs typeface="DM Sans"/>
                <a:sym typeface="DM Sans"/>
              </a:rPr>
              <a:t>: nomes de variáveis, funções e classes devem seguir uma convenção de nomenclatura consistente e descritiva.</a:t>
            </a:r>
            <a:endParaRPr sz="1350">
              <a:solidFill>
                <a:schemeClr val="dk1"/>
              </a:solidFill>
              <a:latin typeface="DM Sans"/>
              <a:ea typeface="DM Sans"/>
              <a:cs typeface="DM Sans"/>
              <a:sym typeface="DM Sans"/>
            </a:endParaRPr>
          </a:p>
        </p:txBody>
      </p:sp>
      <p:grpSp>
        <p:nvGrpSpPr>
          <p:cNvPr id="548" name="Google Shape;548;p133"/>
          <p:cNvGrpSpPr/>
          <p:nvPr/>
        </p:nvGrpSpPr>
        <p:grpSpPr>
          <a:xfrm>
            <a:off x="6015247" y="1027950"/>
            <a:ext cx="2481143" cy="1455259"/>
            <a:chOff x="1074975" y="3287375"/>
            <a:chExt cx="2966100" cy="1739700"/>
          </a:xfrm>
        </p:grpSpPr>
        <p:pic>
          <p:nvPicPr>
            <p:cNvPr id="549" name="Google Shape;549;p133"/>
            <p:cNvPicPr preferRelativeResize="0"/>
            <p:nvPr/>
          </p:nvPicPr>
          <p:blipFill>
            <a:blip r:embed="rId5">
              <a:alphaModFix/>
            </a:blip>
            <a:stretch>
              <a:fillRect/>
            </a:stretch>
          </p:blipFill>
          <p:spPr>
            <a:xfrm>
              <a:off x="1364925" y="3477175"/>
              <a:ext cx="2550125" cy="1400325"/>
            </a:xfrm>
            <a:prstGeom prst="rect">
              <a:avLst/>
            </a:prstGeom>
            <a:noFill/>
            <a:ln>
              <a:noFill/>
            </a:ln>
          </p:spPr>
        </p:pic>
        <p:cxnSp>
          <p:nvCxnSpPr>
            <p:cNvPr id="550" name="Google Shape;550;p133"/>
            <p:cNvCxnSpPr/>
            <p:nvPr/>
          </p:nvCxnSpPr>
          <p:spPr>
            <a:xfrm>
              <a:off x="1320300" y="3287375"/>
              <a:ext cx="2676300" cy="1739700"/>
            </a:xfrm>
            <a:prstGeom prst="straightConnector1">
              <a:avLst/>
            </a:prstGeom>
            <a:noFill/>
            <a:ln cap="flat" cmpd="sng" w="28575">
              <a:solidFill>
                <a:srgbClr val="FF0000"/>
              </a:solidFill>
              <a:prstDash val="solid"/>
              <a:round/>
              <a:headEnd len="med" w="med" type="none"/>
              <a:tailEnd len="med" w="med" type="none"/>
            </a:ln>
          </p:spPr>
        </p:cxnSp>
        <p:cxnSp>
          <p:nvCxnSpPr>
            <p:cNvPr id="551" name="Google Shape;551;p133"/>
            <p:cNvCxnSpPr/>
            <p:nvPr/>
          </p:nvCxnSpPr>
          <p:spPr>
            <a:xfrm flipH="1" rot="10800000">
              <a:off x="1074975" y="3398950"/>
              <a:ext cx="2966100" cy="1516500"/>
            </a:xfrm>
            <a:prstGeom prst="straightConnector1">
              <a:avLst/>
            </a:prstGeom>
            <a:noFill/>
            <a:ln cap="flat" cmpd="sng" w="28575">
              <a:solidFill>
                <a:srgbClr val="FF0000"/>
              </a:solidFill>
              <a:prstDash val="solid"/>
              <a:round/>
              <a:headEnd len="med" w="med" type="none"/>
              <a:tailEnd len="med" w="med" type="none"/>
            </a:ln>
          </p:spPr>
        </p:cxnSp>
      </p:grpSp>
      <p:pic>
        <p:nvPicPr>
          <p:cNvPr id="552" name="Google Shape;552;p133"/>
          <p:cNvPicPr preferRelativeResize="0"/>
          <p:nvPr/>
        </p:nvPicPr>
        <p:blipFill>
          <a:blip r:embed="rId6">
            <a:alphaModFix/>
          </a:blip>
          <a:stretch>
            <a:fillRect/>
          </a:stretch>
        </p:blipFill>
        <p:spPr>
          <a:xfrm>
            <a:off x="5972975" y="2571750"/>
            <a:ext cx="2924875" cy="1537300"/>
          </a:xfrm>
          <a:prstGeom prst="rect">
            <a:avLst/>
          </a:prstGeom>
          <a:noFill/>
          <a:ln>
            <a:noFill/>
          </a:ln>
        </p:spPr>
      </p:pic>
      <p:sp>
        <p:nvSpPr>
          <p:cNvPr id="553" name="Google Shape;553;p133"/>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p:txBody>
      </p:sp>
      <p:pic>
        <p:nvPicPr>
          <p:cNvPr id="554" name="Google Shape;554;p133"/>
          <p:cNvPicPr preferRelativeResize="0"/>
          <p:nvPr/>
        </p:nvPicPr>
        <p:blipFill>
          <a:blip r:embed="rId7">
            <a:alphaModFix/>
          </a:blip>
          <a:stretch>
            <a:fillRect/>
          </a:stretch>
        </p:blipFill>
        <p:spPr>
          <a:xfrm>
            <a:off x="4715702" y="2313125"/>
            <a:ext cx="702397" cy="395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34"/>
          <p:cNvSpPr txBox="1"/>
          <p:nvPr/>
        </p:nvSpPr>
        <p:spPr>
          <a:xfrm>
            <a:off x="1168450" y="2073000"/>
            <a:ext cx="6864600" cy="1131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Lembre-se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 prática leva a perfeição</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08"/>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Revisando</a:t>
            </a:r>
            <a:endParaRPr b="1" sz="4000">
              <a:solidFill>
                <a:srgbClr val="EAFF6A"/>
              </a:solidFill>
              <a:latin typeface="DM Sans"/>
              <a:ea typeface="DM Sans"/>
              <a:cs typeface="DM Sans"/>
              <a:sym typeface="DM Sans"/>
            </a:endParaRPr>
          </a:p>
        </p:txBody>
      </p:sp>
      <p:sp>
        <p:nvSpPr>
          <p:cNvPr id="336" name="Google Shape;336;p108"/>
          <p:cNvSpPr txBox="1"/>
          <p:nvPr/>
        </p:nvSpPr>
        <p:spPr>
          <a:xfrm>
            <a:off x="474450" y="1427725"/>
            <a:ext cx="819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Tópicos importantes vistos na última aula</a:t>
            </a:r>
            <a:endParaRPr b="1" sz="2000">
              <a:solidFill>
                <a:srgbClr val="DEFC52"/>
              </a:solidFill>
              <a:latin typeface="Helvetica Neue"/>
              <a:ea typeface="Helvetica Neue"/>
              <a:cs typeface="Helvetica Neue"/>
              <a:sym typeface="Helvetica Neue"/>
            </a:endParaRPr>
          </a:p>
        </p:txBody>
      </p:sp>
      <p:pic>
        <p:nvPicPr>
          <p:cNvPr id="337" name="Google Shape;337;p108"/>
          <p:cNvPicPr preferRelativeResize="0"/>
          <p:nvPr/>
        </p:nvPicPr>
        <p:blipFill>
          <a:blip r:embed="rId3">
            <a:alphaModFix/>
          </a:blip>
          <a:stretch>
            <a:fillRect/>
          </a:stretch>
        </p:blipFill>
        <p:spPr>
          <a:xfrm>
            <a:off x="3561725" y="2164225"/>
            <a:ext cx="2020525" cy="2020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pSp>
        <p:nvGrpSpPr>
          <p:cNvPr id="564" name="Google Shape;564;p135"/>
          <p:cNvGrpSpPr/>
          <p:nvPr/>
        </p:nvGrpSpPr>
        <p:grpSpPr>
          <a:xfrm>
            <a:off x="4202551" y="994261"/>
            <a:ext cx="738900" cy="738974"/>
            <a:chOff x="974706" y="2467173"/>
            <a:chExt cx="738900" cy="738900"/>
          </a:xfrm>
        </p:grpSpPr>
        <p:sp>
          <p:nvSpPr>
            <p:cNvPr id="565" name="Google Shape;565;p13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13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67" name="Google Shape;567;p13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568" name="Google Shape;568;p13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30 minutos</a:t>
            </a:r>
            <a:endParaRPr sz="2000">
              <a:solidFill>
                <a:srgbClr val="999999"/>
              </a:solidFill>
              <a:latin typeface="DM Sans"/>
              <a:ea typeface="DM Sans"/>
              <a:cs typeface="DM Sans"/>
              <a:sym typeface="DM Sans"/>
            </a:endParaRPr>
          </a:p>
        </p:txBody>
      </p:sp>
      <p:sp>
        <p:nvSpPr>
          <p:cNvPr id="569" name="Google Shape;569;p135"/>
          <p:cNvSpPr txBox="1"/>
          <p:nvPr/>
        </p:nvSpPr>
        <p:spPr>
          <a:xfrm>
            <a:off x="1045625" y="31197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595959"/>
                </a:solidFill>
                <a:latin typeface="DM Sans"/>
                <a:ea typeface="DM Sans"/>
                <a:cs typeface="DM Sans"/>
                <a:sym typeface="DM Sans"/>
              </a:rPr>
              <a:t>Atividade em sala</a:t>
            </a:r>
            <a:endParaRPr sz="2000">
              <a:solidFill>
                <a:srgbClr val="595959"/>
              </a:solidFill>
              <a:latin typeface="DM Sans"/>
              <a:ea typeface="DM Sans"/>
              <a:cs typeface="DM Sans"/>
              <a:sym typeface="DM Sans"/>
            </a:endParaRPr>
          </a:p>
        </p:txBody>
      </p:sp>
      <p:pic>
        <p:nvPicPr>
          <p:cNvPr id="570" name="Google Shape;570;p13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136"/>
          <p:cNvGrpSpPr/>
          <p:nvPr/>
        </p:nvGrpSpPr>
        <p:grpSpPr>
          <a:xfrm>
            <a:off x="501452" y="483061"/>
            <a:ext cx="401518" cy="401518"/>
            <a:chOff x="974706" y="2467173"/>
            <a:chExt cx="738900" cy="738900"/>
          </a:xfrm>
        </p:grpSpPr>
        <p:sp>
          <p:nvSpPr>
            <p:cNvPr id="576" name="Google Shape;576;p13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13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78" name="Google Shape;578;p136"/>
          <p:cNvSpPr txBox="1"/>
          <p:nvPr/>
        </p:nvSpPr>
        <p:spPr>
          <a:xfrm>
            <a:off x="501450" y="959625"/>
            <a:ext cx="7767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579" name="Google Shape;579;p1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0" name="Google Shape;580;p136"/>
          <p:cNvSpPr txBox="1"/>
          <p:nvPr/>
        </p:nvSpPr>
        <p:spPr>
          <a:xfrm>
            <a:off x="501450" y="1758775"/>
            <a:ext cx="3823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Crie uma função lambda chamada eh_multiplo_dez() que retorna True se um determinado número é múltiplo de 10 e False caso contrário.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Converta o programa de cálculo de fatorial da aula anterior para uma função. A função recebe como argumento o n e retorna o fatorial de n.</a:t>
            </a:r>
            <a:endParaRPr sz="1350">
              <a:solidFill>
                <a:schemeClr val="dk2"/>
              </a:solidFill>
              <a:latin typeface="DM Sans"/>
              <a:ea typeface="DM Sans"/>
              <a:cs typeface="DM Sans"/>
              <a:sym typeface="DM Sans"/>
            </a:endParaRPr>
          </a:p>
        </p:txBody>
      </p:sp>
      <p:sp>
        <p:nvSpPr>
          <p:cNvPr id="581" name="Google Shape;581;p13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582" name="Google Shape;582;p136"/>
          <p:cNvSpPr txBox="1"/>
          <p:nvPr/>
        </p:nvSpPr>
        <p:spPr>
          <a:xfrm>
            <a:off x="4438175" y="2144875"/>
            <a:ext cx="37770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4"/>
            </a:pPr>
            <a:r>
              <a:rPr lang="pt-BR" sz="1350">
                <a:solidFill>
                  <a:schemeClr val="dk2"/>
                </a:solidFill>
                <a:latin typeface="DM Sans"/>
                <a:ea typeface="DM Sans"/>
                <a:cs typeface="DM Sans"/>
                <a:sym typeface="DM Sans"/>
              </a:rPr>
              <a:t>Crie uma função primeiro_nome que recebe uma string nome completo e retorna somente o primeiro nome. Em seguida, use a função map para aplicar a função a uma lista de strings:</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lang="pt-BR" sz="1350">
                <a:solidFill>
                  <a:schemeClr val="dk2"/>
                </a:solidFill>
                <a:latin typeface="DM Sans"/>
                <a:ea typeface="DM Sans"/>
                <a:cs typeface="DM Sans"/>
                <a:sym typeface="DM Sans"/>
              </a:rPr>
              <a:t>nomes = ['João Carlos', 'Maria Eduarda', 'Ana Rute', 'Ana Clara']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lang="pt-BR" sz="1350">
                <a:solidFill>
                  <a:schemeClr val="dk2"/>
                </a:solidFill>
                <a:latin typeface="DM Sans"/>
                <a:ea typeface="DM Sans"/>
                <a:cs typeface="DM Sans"/>
                <a:sym typeface="DM Sans"/>
              </a:rPr>
              <a:t>Escreva uma função que receba uma data no formato dd/mm/aaaa e retorne o dia da semana correspondente (Monday, Tuesday, etc.).</a:t>
            </a:r>
            <a:endParaRPr sz="1350">
              <a:solidFill>
                <a:schemeClr val="dk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137"/>
          <p:cNvGrpSpPr/>
          <p:nvPr/>
        </p:nvGrpSpPr>
        <p:grpSpPr>
          <a:xfrm>
            <a:off x="501452" y="483061"/>
            <a:ext cx="401518" cy="401518"/>
            <a:chOff x="974706" y="2467173"/>
            <a:chExt cx="738900" cy="738900"/>
          </a:xfrm>
        </p:grpSpPr>
        <p:sp>
          <p:nvSpPr>
            <p:cNvPr id="588" name="Google Shape;588;p13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13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0" name="Google Shape;590;p137"/>
          <p:cNvSpPr txBox="1"/>
          <p:nvPr/>
        </p:nvSpPr>
        <p:spPr>
          <a:xfrm>
            <a:off x="501450" y="2053450"/>
            <a:ext cx="7363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atividade?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pt-BR" sz="3000">
                <a:solidFill>
                  <a:schemeClr val="dk1"/>
                </a:solidFill>
                <a:latin typeface="DM Sans"/>
                <a:ea typeface="DM Sans"/>
                <a:cs typeface="DM Sans"/>
                <a:sym typeface="DM Sans"/>
              </a:rPr>
              <a:t>Momento de feedback</a:t>
            </a:r>
            <a:endParaRPr sz="3000">
              <a:solidFill>
                <a:schemeClr val="dk1"/>
              </a:solidFill>
              <a:latin typeface="DM Sans"/>
              <a:ea typeface="DM Sans"/>
              <a:cs typeface="DM Sans"/>
              <a:sym typeface="DM Sans"/>
            </a:endParaRPr>
          </a:p>
        </p:txBody>
      </p:sp>
      <p:pic>
        <p:nvPicPr>
          <p:cNvPr id="591" name="Google Shape;591;p1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2" name="Google Shape;592;p13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138"/>
          <p:cNvSpPr txBox="1"/>
          <p:nvPr/>
        </p:nvSpPr>
        <p:spPr>
          <a:xfrm>
            <a:off x="974550" y="2202300"/>
            <a:ext cx="71949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500">
                <a:solidFill>
                  <a:schemeClr val="dk1"/>
                </a:solidFill>
                <a:highlight>
                  <a:srgbClr val="EA90FF"/>
                </a:highlight>
                <a:latin typeface="DM Sans"/>
                <a:ea typeface="DM Sans"/>
                <a:cs typeface="DM Sans"/>
                <a:sym typeface="DM Sans"/>
              </a:rPr>
              <a:t>Indicação para equipe de aula:</a:t>
            </a:r>
            <a:r>
              <a:rPr b="1" lang="pt-BR" sz="2500">
                <a:solidFill>
                  <a:schemeClr val="dk1"/>
                </a:solidFill>
                <a:latin typeface="DM Sans"/>
                <a:ea typeface="DM Sans"/>
                <a:cs typeface="DM Sans"/>
                <a:sym typeface="DM Sans"/>
              </a:rPr>
              <a:t> </a:t>
            </a:r>
            <a:r>
              <a:rPr lang="pt-BR" sz="2500">
                <a:solidFill>
                  <a:schemeClr val="dk1"/>
                </a:solidFill>
                <a:latin typeface="DM Sans"/>
                <a:ea typeface="DM Sans"/>
                <a:cs typeface="DM Sans"/>
                <a:sym typeface="DM Sans"/>
              </a:rPr>
              <a:t>Convide os estudantes a apresentarem suas resoluções e dê um feedbacks sobre o uso. Se não for possível realizar a correção nessa aula, inicie a próxima aula com a resolução.</a:t>
            </a:r>
            <a:endParaRPr sz="25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40"/>
          <p:cNvSpPr txBox="1"/>
          <p:nvPr/>
        </p:nvSpPr>
        <p:spPr>
          <a:xfrm>
            <a:off x="737469" y="1480838"/>
            <a:ext cx="52023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Próximos passos:</a:t>
            </a:r>
            <a:endParaRPr b="1" sz="40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pt-BR" sz="3000">
                <a:solidFill>
                  <a:schemeClr val="dk1"/>
                </a:solidFill>
                <a:latin typeface="DM Sans"/>
                <a:ea typeface="DM Sans"/>
                <a:cs typeface="DM Sans"/>
                <a:sym typeface="DM Sans"/>
              </a:rPr>
              <a:t>Iniciaremos as etapas para construção do projeto final. Veremos o primeiro passo a seguir </a:t>
            </a:r>
            <a:r>
              <a:rPr lang="pt-BR" sz="3000">
                <a:solidFill>
                  <a:schemeClr val="dk1"/>
                </a:solidFill>
                <a:latin typeface="DM Sans"/>
                <a:ea typeface="DM Sans"/>
                <a:cs typeface="DM Sans"/>
                <a:sym typeface="DM Sans"/>
              </a:rPr>
              <a:t>👀</a:t>
            </a:r>
            <a:endParaRPr sz="3000">
              <a:solidFill>
                <a:schemeClr val="dk1"/>
              </a:solidFill>
              <a:latin typeface="DM Sans"/>
              <a:ea typeface="DM Sans"/>
              <a:cs typeface="DM Sans"/>
              <a:sym typeface="DM Sans"/>
            </a:endParaRPr>
          </a:p>
        </p:txBody>
      </p:sp>
      <p:pic>
        <p:nvPicPr>
          <p:cNvPr id="608" name="Google Shape;608;p140"/>
          <p:cNvPicPr preferRelativeResize="0"/>
          <p:nvPr/>
        </p:nvPicPr>
        <p:blipFill rotWithShape="1">
          <a:blip r:embed="rId3">
            <a:alphaModFix/>
          </a:blip>
          <a:srcRect b="0" l="22895" r="10335" t="0"/>
          <a:stretch/>
        </p:blipFill>
        <p:spPr>
          <a:xfrm>
            <a:off x="5834100" y="1495425"/>
            <a:ext cx="2556700" cy="2152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41"/>
          <p:cNvSpPr txBox="1"/>
          <p:nvPr/>
        </p:nvSpPr>
        <p:spPr>
          <a:xfrm>
            <a:off x="472125" y="2240550"/>
            <a:ext cx="42618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Vamos utilizar a função </a:t>
            </a:r>
            <a:r>
              <a:rPr b="1" lang="pt-BR" sz="1350">
                <a:solidFill>
                  <a:schemeClr val="dk2"/>
                </a:solidFill>
                <a:latin typeface="DM Sans"/>
                <a:ea typeface="DM Sans"/>
                <a:cs typeface="DM Sans"/>
                <a:sym typeface="DM Sans"/>
              </a:rPr>
              <a:t>notification.notify()</a:t>
            </a:r>
            <a:r>
              <a:rPr lang="pt-BR" sz="1350">
                <a:solidFill>
                  <a:schemeClr val="dk2"/>
                </a:solidFill>
                <a:latin typeface="DM Sans"/>
                <a:ea typeface="DM Sans"/>
                <a:cs typeface="DM Sans"/>
                <a:sym typeface="DM Sans"/>
              </a:rPr>
              <a:t> para criar uma função de alerta de falha de carregamento de base de dados (isso será usado no projeto final 😉)</a:t>
            </a:r>
            <a:endParaRPr sz="1350">
              <a:solidFill>
                <a:schemeClr val="dk2"/>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solidFill>
                <a:schemeClr val="dk2"/>
              </a:solidFill>
              <a:latin typeface="DM Sans"/>
              <a:ea typeface="DM Sans"/>
              <a:cs typeface="DM Sans"/>
              <a:sym typeface="DM Sans"/>
            </a:endParaRPr>
          </a:p>
        </p:txBody>
      </p:sp>
      <p:sp>
        <p:nvSpPr>
          <p:cNvPr id="614" name="Google Shape;614;p141"/>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grpSp>
        <p:nvGrpSpPr>
          <p:cNvPr id="615" name="Google Shape;615;p141"/>
          <p:cNvGrpSpPr/>
          <p:nvPr/>
        </p:nvGrpSpPr>
        <p:grpSpPr>
          <a:xfrm>
            <a:off x="472126" y="482986"/>
            <a:ext cx="401518" cy="401518"/>
            <a:chOff x="3137108" y="2467173"/>
            <a:chExt cx="738900" cy="738900"/>
          </a:xfrm>
        </p:grpSpPr>
        <p:sp>
          <p:nvSpPr>
            <p:cNvPr id="616" name="Google Shape;616;p141"/>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14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618" name="Google Shape;618;p1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9" name="Google Shape;619;p141"/>
          <p:cNvSpPr txBox="1"/>
          <p:nvPr/>
        </p:nvSpPr>
        <p:spPr>
          <a:xfrm>
            <a:off x="4978250" y="2240550"/>
            <a:ext cx="3000000" cy="22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O código a seguir gera uma janela de alerta:</a:t>
            </a:r>
            <a:endParaRPr sz="1350">
              <a:solidFill>
                <a:schemeClr val="dk2"/>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2"/>
              </a:solidFill>
              <a:latin typeface="DM Sans"/>
              <a:ea typeface="DM Sans"/>
              <a:cs typeface="DM Sans"/>
              <a:sym typeface="DM Sans"/>
            </a:endParaRPr>
          </a:p>
          <a:p>
            <a:pPr indent="0" lvl="0" marL="0" rtl="0" algn="l">
              <a:spcBef>
                <a:spcPts val="0"/>
              </a:spcBef>
              <a:spcAft>
                <a:spcPts val="0"/>
              </a:spcAft>
              <a:buNone/>
            </a:pPr>
            <a:r>
              <a:rPr lang="pt-BR" sz="1100">
                <a:solidFill>
                  <a:srgbClr val="888888"/>
                </a:solidFill>
                <a:latin typeface="DM Sans"/>
                <a:ea typeface="DM Sans"/>
                <a:cs typeface="DM Sans"/>
                <a:sym typeface="DM Sans"/>
              </a:rPr>
              <a:t>#!pip install plyer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b="1" lang="pt-BR" sz="1100">
                <a:solidFill>
                  <a:srgbClr val="008800"/>
                </a:solidFill>
                <a:latin typeface="DM Sans"/>
                <a:ea typeface="DM Sans"/>
                <a:cs typeface="DM Sans"/>
                <a:sym typeface="DM Sans"/>
              </a:rPr>
              <a:t>from</a:t>
            </a:r>
            <a:r>
              <a:rPr lang="pt-BR" sz="1100">
                <a:solidFill>
                  <a:srgbClr val="333333"/>
                </a:solidFill>
                <a:latin typeface="DM Sans"/>
                <a:ea typeface="DM Sans"/>
                <a:cs typeface="DM Sans"/>
                <a:sym typeface="DM Sans"/>
              </a:rPr>
              <a:t> </a:t>
            </a:r>
            <a:r>
              <a:rPr b="1" lang="pt-BR" sz="1100">
                <a:solidFill>
                  <a:srgbClr val="0E84B5"/>
                </a:solidFill>
                <a:latin typeface="DM Sans"/>
                <a:ea typeface="DM Sans"/>
                <a:cs typeface="DM Sans"/>
                <a:sym typeface="DM Sans"/>
              </a:rPr>
              <a:t>plyer</a:t>
            </a:r>
            <a:r>
              <a:rPr lang="pt-BR" sz="1100">
                <a:solidFill>
                  <a:srgbClr val="333333"/>
                </a:solidFill>
                <a:latin typeface="DM Sans"/>
                <a:ea typeface="DM Sans"/>
                <a:cs typeface="DM Sans"/>
                <a:sym typeface="DM Sans"/>
              </a:rPr>
              <a:t> </a:t>
            </a:r>
            <a:r>
              <a:rPr b="1" lang="pt-BR" sz="1100">
                <a:solidFill>
                  <a:srgbClr val="008800"/>
                </a:solidFill>
                <a:latin typeface="DM Sans"/>
                <a:ea typeface="DM Sans"/>
                <a:cs typeface="DM Sans"/>
                <a:sym typeface="DM Sans"/>
              </a:rPr>
              <a:t>import</a:t>
            </a:r>
            <a:r>
              <a:rPr lang="pt-BR" sz="1100">
                <a:solidFill>
                  <a:srgbClr val="333333"/>
                </a:solidFill>
                <a:latin typeface="DM Sans"/>
                <a:ea typeface="DM Sans"/>
                <a:cs typeface="DM Sans"/>
                <a:sym typeface="DM Sans"/>
              </a:rPr>
              <a:t> notification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notification.notify(</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title=</a:t>
            </a:r>
            <a:r>
              <a:rPr lang="pt-BR" sz="1100">
                <a:solidFill>
                  <a:srgbClr val="333333"/>
                </a:solidFill>
                <a:highlight>
                  <a:srgbClr val="FFF0F0"/>
                </a:highlight>
                <a:latin typeface="DM Sans"/>
                <a:ea typeface="DM Sans"/>
                <a:cs typeface="DM Sans"/>
                <a:sym typeface="DM Sans"/>
              </a:rPr>
              <a:t>'Título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message=</a:t>
            </a:r>
            <a:r>
              <a:rPr lang="pt-BR" sz="1100">
                <a:solidFill>
                  <a:srgbClr val="333333"/>
                </a:solidFill>
                <a:highlight>
                  <a:srgbClr val="FFF0F0"/>
                </a:highlight>
                <a:latin typeface="DM Sans"/>
                <a:ea typeface="DM Sans"/>
                <a:cs typeface="DM Sans"/>
                <a:sym typeface="DM Sans"/>
              </a:rPr>
              <a:t>'Mensagem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app_name=</a:t>
            </a:r>
            <a:r>
              <a:rPr lang="pt-BR" sz="1100">
                <a:solidFill>
                  <a:srgbClr val="333333"/>
                </a:solidFill>
                <a:highlight>
                  <a:srgbClr val="FFF0F0"/>
                </a:highlight>
                <a:latin typeface="DM Sans"/>
                <a:ea typeface="DM Sans"/>
                <a:cs typeface="DM Sans"/>
                <a:sym typeface="DM Sans"/>
              </a:rPr>
              <a:t>'Nome do aplicativo'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timeout=</a:t>
            </a:r>
            <a:r>
              <a:rPr b="1" lang="pt-BR" sz="1100">
                <a:solidFill>
                  <a:srgbClr val="0000DD"/>
                </a:solidFill>
                <a:latin typeface="DM Sans"/>
                <a:ea typeface="DM Sans"/>
                <a:cs typeface="DM Sans"/>
                <a:sym typeface="DM Sans"/>
              </a:rPr>
              <a:t>10</a:t>
            </a:r>
            <a:r>
              <a:rPr lang="pt-BR" sz="1100">
                <a:solidFill>
                  <a:srgbClr val="333333"/>
                </a:solidFill>
                <a:latin typeface="DM Sans"/>
                <a:ea typeface="DM Sans"/>
                <a:cs typeface="DM Sans"/>
                <a:sym typeface="DM Sans"/>
              </a:rPr>
              <a:t> )</a:t>
            </a:r>
            <a:endParaRPr/>
          </a:p>
        </p:txBody>
      </p:sp>
      <p:sp>
        <p:nvSpPr>
          <p:cNvPr id="620" name="Google Shape;620;p14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grpSp>
        <p:nvGrpSpPr>
          <p:cNvPr id="625" name="Google Shape;625;p142"/>
          <p:cNvGrpSpPr/>
          <p:nvPr/>
        </p:nvGrpSpPr>
        <p:grpSpPr>
          <a:xfrm>
            <a:off x="472126" y="482986"/>
            <a:ext cx="401518" cy="401518"/>
            <a:chOff x="3137108" y="2467173"/>
            <a:chExt cx="738900" cy="738900"/>
          </a:xfrm>
        </p:grpSpPr>
        <p:sp>
          <p:nvSpPr>
            <p:cNvPr id="626" name="Google Shape;626;p142"/>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14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8" name="Google Shape;628;p142"/>
          <p:cNvSpPr txBox="1"/>
          <p:nvPr/>
        </p:nvSpPr>
        <p:spPr>
          <a:xfrm>
            <a:off x="472125" y="2053775"/>
            <a:ext cx="4384200" cy="28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 função precisa ter essa definição: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lang="pt-BR" sz="1350">
                <a:solidFill>
                  <a:srgbClr val="569CD6"/>
                </a:solidFill>
                <a:highlight>
                  <a:srgbClr val="1E1E1E"/>
                </a:highlight>
                <a:latin typeface="DM Sans"/>
                <a:ea typeface="DM Sans"/>
                <a:cs typeface="DM Sans"/>
                <a:sym typeface="DM Sans"/>
              </a:rPr>
              <a:t>def</a:t>
            </a:r>
            <a:r>
              <a:rPr lang="pt-BR" sz="1350">
                <a:solidFill>
                  <a:srgbClr val="D4D4D4"/>
                </a:solidFill>
                <a:highlight>
                  <a:srgbClr val="1E1E1E"/>
                </a:highlight>
                <a:latin typeface="DM Sans"/>
                <a:ea typeface="DM Sans"/>
                <a:cs typeface="DM Sans"/>
                <a:sym typeface="DM Sans"/>
              </a:rPr>
              <a:t> </a:t>
            </a:r>
            <a:r>
              <a:rPr lang="pt-BR" sz="1350">
                <a:solidFill>
                  <a:srgbClr val="DCDCAA"/>
                </a:solidFill>
                <a:highlight>
                  <a:srgbClr val="1E1E1E"/>
                </a:highlight>
                <a:latin typeface="DM Sans"/>
                <a:ea typeface="DM Sans"/>
                <a:cs typeface="DM Sans"/>
                <a:sym typeface="DM Sans"/>
              </a:rPr>
              <a:t>alerta</a:t>
            </a:r>
            <a:r>
              <a:rPr lang="pt-BR" sz="1350">
                <a:solidFill>
                  <a:srgbClr val="D4D4D4"/>
                </a:solidFill>
                <a:highlight>
                  <a:srgbClr val="1E1E1E"/>
                </a:highlight>
                <a:latin typeface="DM Sans"/>
                <a:ea typeface="DM Sans"/>
                <a:cs typeface="DM Sans"/>
                <a:sym typeface="DM Sans"/>
              </a:rPr>
              <a:t>(</a:t>
            </a:r>
            <a:r>
              <a:rPr lang="pt-BR" sz="1350">
                <a:solidFill>
                  <a:srgbClr val="9CDCFE"/>
                </a:solidFill>
                <a:highlight>
                  <a:srgbClr val="1E1E1E"/>
                </a:highlight>
                <a:latin typeface="DM Sans"/>
                <a:ea typeface="DM Sans"/>
                <a:cs typeface="DM Sans"/>
                <a:sym typeface="DM Sans"/>
              </a:rPr>
              <a:t>nivel</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base</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etapa</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spcBef>
                <a:spcPts val="0"/>
              </a:spcBef>
              <a:spcAft>
                <a:spcPts val="0"/>
              </a:spcAft>
              <a:buNone/>
            </a:pPr>
            <a:r>
              <a:t/>
            </a:r>
            <a:endParaRPr sz="80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Sendo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Ao chamar a função deverá gerar uma janela de alerta;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mensagem “Falha no carregamento da base {base} na etapa {etapa}”;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data atual;</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O título “Alerta Baixo” quando nivel = 1, “Alerta Médio” quando nivel = 2 e "Alerta Alto” quando nivel = 3.</a:t>
            </a:r>
            <a:endParaRPr sz="1350">
              <a:solidFill>
                <a:schemeClr val="dk1"/>
              </a:solidFill>
              <a:latin typeface="DM Sans"/>
              <a:ea typeface="DM Sans"/>
              <a:cs typeface="DM Sans"/>
              <a:sym typeface="DM Sans"/>
            </a:endParaRPr>
          </a:p>
        </p:txBody>
      </p:sp>
      <p:sp>
        <p:nvSpPr>
          <p:cNvPr id="629" name="Google Shape;629;p142"/>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pic>
        <p:nvPicPr>
          <p:cNvPr id="630" name="Google Shape;630;p142"/>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631" name="Google Shape;631;p142"/>
          <p:cNvPicPr preferRelativeResize="0"/>
          <p:nvPr/>
        </p:nvPicPr>
        <p:blipFill>
          <a:blip r:embed="rId5">
            <a:alphaModFix/>
          </a:blip>
          <a:stretch>
            <a:fillRect/>
          </a:stretch>
        </p:blipFill>
        <p:spPr>
          <a:xfrm>
            <a:off x="5727495" y="2611020"/>
            <a:ext cx="1890100" cy="745650"/>
          </a:xfrm>
          <a:prstGeom prst="rect">
            <a:avLst/>
          </a:prstGeom>
          <a:noFill/>
          <a:ln>
            <a:noFill/>
          </a:ln>
        </p:spPr>
      </p:pic>
      <p:pic>
        <p:nvPicPr>
          <p:cNvPr id="632" name="Google Shape;632;p142"/>
          <p:cNvPicPr preferRelativeResize="0"/>
          <p:nvPr/>
        </p:nvPicPr>
        <p:blipFill>
          <a:blip r:embed="rId6">
            <a:alphaModFix/>
          </a:blip>
          <a:stretch>
            <a:fillRect/>
          </a:stretch>
        </p:blipFill>
        <p:spPr>
          <a:xfrm>
            <a:off x="5727500" y="3522500"/>
            <a:ext cx="2125275" cy="1003975"/>
          </a:xfrm>
          <a:prstGeom prst="rect">
            <a:avLst/>
          </a:prstGeom>
          <a:noFill/>
          <a:ln>
            <a:noFill/>
          </a:ln>
        </p:spPr>
      </p:pic>
      <p:sp>
        <p:nvSpPr>
          <p:cNvPr id="633" name="Google Shape;633;p142"/>
          <p:cNvSpPr txBox="1"/>
          <p:nvPr/>
        </p:nvSpPr>
        <p:spPr>
          <a:xfrm>
            <a:off x="5624475" y="2104050"/>
            <a:ext cx="157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Como no exemplo:</a:t>
            </a:r>
            <a:endParaRPr b="1" sz="1200">
              <a:latin typeface="DM Sans"/>
              <a:ea typeface="DM Sans"/>
              <a:cs typeface="DM Sans"/>
              <a:sym typeface="DM Sans"/>
            </a:endParaRPr>
          </a:p>
        </p:txBody>
      </p:sp>
      <p:sp>
        <p:nvSpPr>
          <p:cNvPr id="634" name="Google Shape;634;p14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43"/>
          <p:cNvSpPr txBox="1"/>
          <p:nvPr/>
        </p:nvSpPr>
        <p:spPr>
          <a:xfrm>
            <a:off x="1464675" y="1648200"/>
            <a:ext cx="70932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300"/>
              <a:buFont typeface="Arial"/>
              <a:buNone/>
            </a:pPr>
            <a:r>
              <a:rPr b="1" lang="pt-BR" sz="3000">
                <a:solidFill>
                  <a:schemeClr val="lt1"/>
                </a:solidFill>
                <a:latin typeface="DM Sans"/>
                <a:ea typeface="DM Sans"/>
                <a:cs typeface="DM Sans"/>
                <a:sym typeface="DM Sans"/>
              </a:rPr>
              <a:t>Essa etapa </a:t>
            </a:r>
            <a:r>
              <a:rPr b="1" lang="pt-BR" sz="3000">
                <a:solidFill>
                  <a:srgbClr val="EAFF6A"/>
                </a:solidFill>
                <a:latin typeface="DM Sans"/>
                <a:ea typeface="DM Sans"/>
                <a:cs typeface="DM Sans"/>
                <a:sym typeface="DM Sans"/>
              </a:rPr>
              <a:t>não precisa ser entregue nessa aula</a:t>
            </a:r>
            <a:r>
              <a:rPr b="1" lang="pt-BR" sz="3000">
                <a:solidFill>
                  <a:schemeClr val="lt1"/>
                </a:solidFill>
                <a:latin typeface="DM Sans"/>
                <a:ea typeface="DM Sans"/>
                <a:cs typeface="DM Sans"/>
                <a:sym typeface="DM Sans"/>
              </a:rPr>
              <a:t>, mas ela </a:t>
            </a:r>
            <a:r>
              <a:rPr b="1" lang="pt-BR" sz="3000">
                <a:solidFill>
                  <a:schemeClr val="dk1"/>
                </a:solidFill>
                <a:highlight>
                  <a:srgbClr val="EAFF6A"/>
                </a:highlight>
                <a:latin typeface="DM Sans"/>
                <a:ea typeface="DM Sans"/>
                <a:cs typeface="DM Sans"/>
                <a:sym typeface="DM Sans"/>
              </a:rPr>
              <a:t>é uma etapa na construção do seu projeto final que será cobrada nas entregas parciais.</a:t>
            </a:r>
            <a:endParaRPr b="1" i="0" sz="3000" u="none" cap="none" strike="noStrike">
              <a:solidFill>
                <a:schemeClr val="dk1"/>
              </a:solidFill>
              <a:highlight>
                <a:srgbClr val="EAFF6A"/>
              </a:highlight>
              <a:latin typeface="DM Sans"/>
              <a:ea typeface="DM Sans"/>
              <a:cs typeface="DM Sans"/>
              <a:sym typeface="DM Sans"/>
            </a:endParaRPr>
          </a:p>
        </p:txBody>
      </p:sp>
      <p:grpSp>
        <p:nvGrpSpPr>
          <p:cNvPr id="640" name="Google Shape;640;p143"/>
          <p:cNvGrpSpPr/>
          <p:nvPr/>
        </p:nvGrpSpPr>
        <p:grpSpPr>
          <a:xfrm>
            <a:off x="586126" y="1828188"/>
            <a:ext cx="738900" cy="738910"/>
            <a:chOff x="4202551" y="710825"/>
            <a:chExt cx="738900" cy="738910"/>
          </a:xfrm>
        </p:grpSpPr>
        <p:sp>
          <p:nvSpPr>
            <p:cNvPr id="641" name="Google Shape;641;p143"/>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3"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
              </a:r>
              <a:endParaRPr b="1" i="0" sz="4000" u="none" cap="none" strike="noStrike">
                <a:solidFill>
                  <a:schemeClr val="dk1"/>
                </a:solidFill>
                <a:latin typeface="DM Sans"/>
                <a:ea typeface="DM Sans"/>
                <a:cs typeface="DM Sans"/>
                <a:sym typeface="DM San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44"/>
          <p:cNvSpPr txBox="1"/>
          <p:nvPr/>
        </p:nvSpPr>
        <p:spPr>
          <a:xfrm>
            <a:off x="1461263" y="1843444"/>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Vocês tem alguma dúvida?</a:t>
            </a:r>
            <a:endParaRPr b="1" sz="400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0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343" name="Google Shape;343;p109"/>
          <p:cNvSpPr txBox="1"/>
          <p:nvPr/>
        </p:nvSpPr>
        <p:spPr>
          <a:xfrm>
            <a:off x="370675" y="2138750"/>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Condicionais (IF - ELIF - ELSE)</a:t>
            </a:r>
            <a:endParaRPr sz="1350">
              <a:solidFill>
                <a:schemeClr val="lt1"/>
              </a:solidFill>
              <a:latin typeface="DM Sans"/>
              <a:ea typeface="DM Sans"/>
              <a:cs typeface="DM Sans"/>
              <a:sym typeface="DM Sans"/>
            </a:endParaRPr>
          </a:p>
        </p:txBody>
      </p:sp>
      <p:sp>
        <p:nvSpPr>
          <p:cNvPr id="344" name="Google Shape;344;p109"/>
          <p:cNvSpPr txBox="1"/>
          <p:nvPr/>
        </p:nvSpPr>
        <p:spPr>
          <a:xfrm>
            <a:off x="4268300" y="2138750"/>
            <a:ext cx="27789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Estruturas de Repetição: </a:t>
            </a:r>
            <a:r>
              <a:rPr lang="pt-BR" sz="1350">
                <a:solidFill>
                  <a:schemeClr val="lt1"/>
                </a:solidFill>
                <a:latin typeface="DM Sans"/>
                <a:ea typeface="DM Sans"/>
                <a:cs typeface="DM Sans"/>
                <a:sym typeface="DM Sans"/>
              </a:rPr>
              <a:t>whil</a:t>
            </a:r>
            <a:r>
              <a:rPr lang="pt-BR" sz="1350">
                <a:solidFill>
                  <a:schemeClr val="lt1"/>
                </a:solidFill>
                <a:latin typeface="DM Sans"/>
                <a:ea typeface="DM Sans"/>
                <a:cs typeface="DM Sans"/>
                <a:sym typeface="DM Sans"/>
              </a:rPr>
              <a:t>e e for</a:t>
            </a:r>
            <a:endParaRPr sz="1350">
              <a:solidFill>
                <a:schemeClr val="lt1"/>
              </a:solidFill>
              <a:latin typeface="DM Sans"/>
              <a:ea typeface="DM Sans"/>
              <a:cs typeface="DM Sans"/>
              <a:sym typeface="DM Sans"/>
            </a:endParaRPr>
          </a:p>
        </p:txBody>
      </p:sp>
      <p:pic>
        <p:nvPicPr>
          <p:cNvPr id="345" name="Google Shape;345;p109"/>
          <p:cNvPicPr preferRelativeResize="0"/>
          <p:nvPr/>
        </p:nvPicPr>
        <p:blipFill>
          <a:blip r:embed="rId3">
            <a:alphaModFix/>
          </a:blip>
          <a:stretch>
            <a:fillRect/>
          </a:stretch>
        </p:blipFill>
        <p:spPr>
          <a:xfrm>
            <a:off x="957447" y="2571753"/>
            <a:ext cx="2156174" cy="2448397"/>
          </a:xfrm>
          <a:prstGeom prst="rect">
            <a:avLst/>
          </a:prstGeom>
          <a:noFill/>
          <a:ln>
            <a:noFill/>
          </a:ln>
        </p:spPr>
      </p:pic>
      <p:pic>
        <p:nvPicPr>
          <p:cNvPr id="346" name="Google Shape;346;p109"/>
          <p:cNvPicPr preferRelativeResize="0"/>
          <p:nvPr/>
        </p:nvPicPr>
        <p:blipFill>
          <a:blip r:embed="rId4">
            <a:alphaModFix/>
          </a:blip>
          <a:stretch>
            <a:fillRect/>
          </a:stretch>
        </p:blipFill>
        <p:spPr>
          <a:xfrm>
            <a:off x="6138192" y="2677200"/>
            <a:ext cx="1666308" cy="1469404"/>
          </a:xfrm>
          <a:prstGeom prst="rect">
            <a:avLst/>
          </a:prstGeom>
          <a:noFill/>
          <a:ln>
            <a:noFill/>
          </a:ln>
        </p:spPr>
      </p:pic>
      <p:pic>
        <p:nvPicPr>
          <p:cNvPr id="347" name="Google Shape;347;p109"/>
          <p:cNvPicPr preferRelativeResize="0"/>
          <p:nvPr/>
        </p:nvPicPr>
        <p:blipFill>
          <a:blip r:embed="rId5">
            <a:alphaModFix/>
          </a:blip>
          <a:stretch>
            <a:fillRect/>
          </a:stretch>
        </p:blipFill>
        <p:spPr>
          <a:xfrm>
            <a:off x="4392100" y="2677200"/>
            <a:ext cx="1632349" cy="2037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653" name="Google Shape;653;p14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655" name="Google Shape;655;p14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656" name="Google Shape;656;p14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 name="Google Shape;657;p145"/>
          <p:cNvCxnSpPr>
            <a:stCxn id="658" idx="6"/>
            <a:endCxn id="653"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659" name="Google Shape;659;p145"/>
          <p:cNvCxnSpPr>
            <a:stCxn id="653" idx="6"/>
            <a:endCxn id="656"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660" name="Google Shape;660;p14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661" name="Google Shape;661;p145"/>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662" name="Google Shape;662;p145"/>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663" name="Google Shape;663;p145"/>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664" name="Google Shape;664;p14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665" name="Google Shape;665;p14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666" name="Google Shape;666;p145"/>
          <p:cNvGrpSpPr/>
          <p:nvPr/>
        </p:nvGrpSpPr>
        <p:grpSpPr>
          <a:xfrm>
            <a:off x="1731113" y="1953850"/>
            <a:ext cx="587100" cy="600300"/>
            <a:chOff x="1731113" y="1953850"/>
            <a:chExt cx="587100" cy="600300"/>
          </a:xfrm>
        </p:grpSpPr>
        <p:sp>
          <p:nvSpPr>
            <p:cNvPr id="658" name="Google Shape;658;p14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46"/>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673" name="Google Shape;673;p146"/>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674" name="Google Shape;674;p146"/>
          <p:cNvGrpSpPr/>
          <p:nvPr/>
        </p:nvGrpSpPr>
        <p:grpSpPr>
          <a:xfrm>
            <a:off x="1527125" y="2646775"/>
            <a:ext cx="3705225" cy="923925"/>
            <a:chOff x="4463725" y="2301200"/>
            <a:chExt cx="3705225" cy="923925"/>
          </a:xfrm>
        </p:grpSpPr>
        <p:pic>
          <p:nvPicPr>
            <p:cNvPr id="675" name="Google Shape;675;p146"/>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676" name="Google Shape;676;p146"/>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677" name="Google Shape;677;p146"/>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678" name="Google Shape;678;p146"/>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679" name="Google Shape;679;p146"/>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4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685" name="Google Shape;685;p147"/>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Funções (def, lambda, map)</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Data (today, now, date, strftime, timedelta)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Boas </a:t>
            </a:r>
            <a:r>
              <a:rPr lang="pt-BR" sz="1350">
                <a:solidFill>
                  <a:schemeClr val="lt1"/>
                </a:solidFill>
                <a:latin typeface="DM Sans"/>
                <a:ea typeface="DM Sans"/>
                <a:cs typeface="DM Sans"/>
                <a:sym typeface="DM Sans"/>
              </a:rPr>
              <a:t>práticas de programação </a:t>
            </a:r>
            <a:r>
              <a:rPr lang="pt-BR"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48"/>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691" name="Google Shape;691;p148"/>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692" name="Google Shape;692;p148"/>
          <p:cNvGrpSpPr/>
          <p:nvPr/>
        </p:nvGrpSpPr>
        <p:grpSpPr>
          <a:xfrm>
            <a:off x="2663652" y="3193628"/>
            <a:ext cx="3747002" cy="831791"/>
            <a:chOff x="3283438" y="3408200"/>
            <a:chExt cx="2538275" cy="1036500"/>
          </a:xfrm>
        </p:grpSpPr>
        <p:sp>
          <p:nvSpPr>
            <p:cNvPr id="693" name="Google Shape;693;p148"/>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8"/>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4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1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III</a:t>
            </a:r>
            <a:endParaRPr b="1" sz="4000">
              <a:solidFill>
                <a:srgbClr val="EAFF6A"/>
              </a:solidFill>
              <a:latin typeface="DM Sans"/>
              <a:ea typeface="DM Sans"/>
              <a:cs typeface="DM Sans"/>
              <a:sym typeface="DM Sans"/>
            </a:endParaRPr>
          </a:p>
        </p:txBody>
      </p:sp>
      <p:sp>
        <p:nvSpPr>
          <p:cNvPr id="358" name="Google Shape;358;p11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04.</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1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364" name="Google Shape;364;p11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65" name="Google Shape;365;p112"/>
          <p:cNvSpPr txBox="1"/>
          <p:nvPr/>
        </p:nvSpPr>
        <p:spPr>
          <a:xfrm>
            <a:off x="2530336"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Construção</a:t>
            </a:r>
            <a:r>
              <a:rPr b="1" lang="pt-BR" sz="1350">
                <a:solidFill>
                  <a:schemeClr val="lt1"/>
                </a:solidFill>
                <a:latin typeface="DM Sans"/>
                <a:ea typeface="DM Sans"/>
                <a:cs typeface="DM Sans"/>
                <a:sym typeface="DM Sans"/>
              </a:rPr>
              <a:t> </a:t>
            </a:r>
            <a:r>
              <a:rPr lang="pt-BR" sz="1350">
                <a:solidFill>
                  <a:schemeClr val="lt1"/>
                </a:solidFill>
                <a:latin typeface="DM Sans"/>
                <a:ea typeface="DM Sans"/>
                <a:cs typeface="DM Sans"/>
                <a:sym typeface="DM Sans"/>
              </a:rPr>
              <a:t>de funções</a:t>
            </a:r>
            <a:endParaRPr sz="1350">
              <a:solidFill>
                <a:schemeClr val="lt1"/>
              </a:solidFill>
              <a:latin typeface="DM Sans"/>
              <a:ea typeface="DM Sans"/>
              <a:cs typeface="DM Sans"/>
              <a:sym typeface="DM Sans"/>
            </a:endParaRPr>
          </a:p>
        </p:txBody>
      </p:sp>
      <p:pic>
        <p:nvPicPr>
          <p:cNvPr id="366" name="Google Shape;366;p11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67" name="Google Shape;367;p112"/>
          <p:cNvSpPr txBox="1"/>
          <p:nvPr/>
        </p:nvSpPr>
        <p:spPr>
          <a:xfrm>
            <a:off x="2530336" y="21257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a:t>
            </a:r>
            <a:r>
              <a:rPr lang="pt-BR" sz="1350">
                <a:solidFill>
                  <a:schemeClr val="lt1"/>
                </a:solidFill>
                <a:latin typeface="DM Sans"/>
                <a:ea typeface="DM Sans"/>
                <a:cs typeface="DM Sans"/>
                <a:sym typeface="DM Sans"/>
              </a:rPr>
              <a:t>de Datas </a:t>
            </a:r>
            <a:endParaRPr sz="1350">
              <a:solidFill>
                <a:schemeClr val="lt1"/>
              </a:solidFill>
              <a:latin typeface="DM Sans"/>
              <a:ea typeface="DM Sans"/>
              <a:cs typeface="DM Sans"/>
              <a:sym typeface="DM Sans"/>
            </a:endParaRPr>
          </a:p>
        </p:txBody>
      </p:sp>
      <p:pic>
        <p:nvPicPr>
          <p:cNvPr id="368" name="Google Shape;368;p112"/>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69" name="Google Shape;369;p112"/>
          <p:cNvSpPr txBox="1"/>
          <p:nvPr/>
        </p:nvSpPr>
        <p:spPr>
          <a:xfrm>
            <a:off x="2530336" y="2850600"/>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Introdução </a:t>
            </a:r>
            <a:r>
              <a:rPr lang="pt-BR" sz="1350">
                <a:solidFill>
                  <a:schemeClr val="lt1"/>
                </a:solidFill>
                <a:latin typeface="DM Sans"/>
                <a:ea typeface="DM Sans"/>
                <a:cs typeface="DM Sans"/>
                <a:sym typeface="DM Sans"/>
              </a:rPr>
              <a:t>a boas práticas de programação</a:t>
            </a:r>
            <a:endParaRPr sz="1350">
              <a:solidFill>
                <a:schemeClr val="lt1"/>
              </a:solidFill>
              <a:latin typeface="DM Sans"/>
              <a:ea typeface="DM Sans"/>
              <a:cs typeface="DM Sans"/>
              <a:sym typeface="DM Sans"/>
            </a:endParaRPr>
          </a:p>
        </p:txBody>
      </p:sp>
      <p:sp>
        <p:nvSpPr>
          <p:cNvPr id="370" name="Google Shape;370;p112"/>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cxnSp>
        <p:nvCxnSpPr>
          <p:cNvPr id="371" name="Google Shape;371;p112"/>
          <p:cNvCxnSpPr>
            <a:stCxn id="364" idx="2"/>
            <a:endCxn id="366"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372" name="Google Shape;372;p112"/>
          <p:cNvCxnSpPr>
            <a:stCxn id="366" idx="2"/>
            <a:endCxn id="368"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13"/>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14"/>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11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4" name="Google Shape;384;p11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5" name="Google Shape;385;p11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386" name="Google Shape;386;p114"/>
          <p:cNvSpPr txBox="1"/>
          <p:nvPr/>
        </p:nvSpPr>
        <p:spPr>
          <a:xfrm>
            <a:off x="457725" y="2290650"/>
            <a:ext cx="4233300" cy="21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highlight>
                  <a:schemeClr val="accent6"/>
                </a:highlight>
                <a:latin typeface="DM Sans"/>
                <a:ea typeface="DM Sans"/>
                <a:cs typeface="DM Sans"/>
                <a:sym typeface="DM Sans"/>
              </a:rPr>
              <a:t>Funções são blocos de código que realizam uma tarefa específica e podem ser chamadas em qualquer lugar do programa</a:t>
            </a:r>
            <a:r>
              <a:rPr lang="pt-BR">
                <a:solidFill>
                  <a:schemeClr val="dk1"/>
                </a:solidFill>
                <a:highlight>
                  <a:schemeClr val="accent6"/>
                </a:highlight>
                <a:latin typeface="DM Sans"/>
                <a:ea typeface="DM Sans"/>
                <a:cs typeface="DM Sans"/>
                <a:sym typeface="DM Sans"/>
              </a:rPr>
              <a:t>.</a:t>
            </a:r>
            <a:r>
              <a:rPr lang="pt-BR">
                <a:solidFill>
                  <a:schemeClr val="dk1"/>
                </a:solidFill>
                <a:latin typeface="DM Sans"/>
                <a:ea typeface="DM Sans"/>
                <a:cs typeface="DM Sans"/>
                <a:sym typeface="DM Sans"/>
              </a:rPr>
              <a:t> Uma função é definida usando a palavra-chave </a:t>
            </a:r>
            <a:r>
              <a:rPr b="1" lang="pt-BR">
                <a:solidFill>
                  <a:schemeClr val="dk1"/>
                </a:solidFill>
                <a:latin typeface="DM Sans"/>
                <a:ea typeface="DM Sans"/>
                <a:cs typeface="DM Sans"/>
                <a:sym typeface="DM Sans"/>
              </a:rPr>
              <a:t>"def" seguida pelo nome da função</a:t>
            </a:r>
            <a:r>
              <a:rPr lang="pt-BR">
                <a:solidFill>
                  <a:schemeClr val="dk1"/>
                </a:solidFill>
                <a:latin typeface="DM Sans"/>
                <a:ea typeface="DM Sans"/>
                <a:cs typeface="DM Sans"/>
                <a:sym typeface="DM Sans"/>
              </a:rPr>
              <a:t>, </a:t>
            </a:r>
            <a:r>
              <a:rPr lang="pt-BR">
                <a:solidFill>
                  <a:schemeClr val="dk1"/>
                </a:solidFill>
                <a:highlight>
                  <a:srgbClr val="EAFF6A"/>
                </a:highlight>
                <a:latin typeface="DM Sans"/>
                <a:ea typeface="DM Sans"/>
                <a:cs typeface="DM Sans"/>
                <a:sym typeface="DM Sans"/>
              </a:rPr>
              <a:t>entre parênteses são colocados os argumentos,</a:t>
            </a:r>
            <a:r>
              <a:rPr lang="pt-BR">
                <a:solidFill>
                  <a:schemeClr val="dk1"/>
                </a:solidFill>
                <a:latin typeface="DM Sans"/>
                <a:ea typeface="DM Sans"/>
                <a:cs typeface="DM Sans"/>
                <a:sym typeface="DM Sans"/>
              </a:rPr>
              <a:t> se houverem, e o bloco de código que realiza a tarefa da função é definido com indentação.</a:t>
            </a:r>
            <a:endParaRPr>
              <a:solidFill>
                <a:schemeClr val="dk1"/>
              </a:solidFill>
              <a:latin typeface="DM Sans"/>
              <a:ea typeface="DM Sans"/>
              <a:cs typeface="DM Sans"/>
              <a:sym typeface="DM Sans"/>
            </a:endParaRPr>
          </a:p>
          <a:p>
            <a:pPr indent="0" lvl="0" marL="0" rtl="0" algn="l">
              <a:lnSpc>
                <a:spcPct val="115000"/>
              </a:lnSpc>
              <a:spcBef>
                <a:spcPts val="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387" name="Google Shape;387;p114"/>
          <p:cNvPicPr preferRelativeResize="0"/>
          <p:nvPr/>
        </p:nvPicPr>
        <p:blipFill>
          <a:blip r:embed="rId5">
            <a:alphaModFix/>
          </a:blip>
          <a:stretch>
            <a:fillRect/>
          </a:stretch>
        </p:blipFill>
        <p:spPr>
          <a:xfrm>
            <a:off x="6219575" y="1384988"/>
            <a:ext cx="2551250" cy="237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